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7" r:id="rId2"/>
    <p:sldId id="258" r:id="rId3"/>
    <p:sldId id="260" r:id="rId4"/>
    <p:sldId id="261" r:id="rId5"/>
    <p:sldId id="262" r:id="rId6"/>
    <p:sldId id="259" r:id="rId7"/>
    <p:sldId id="263" r:id="rId8"/>
    <p:sldId id="264" r:id="rId9"/>
    <p:sldId id="268" r:id="rId10"/>
    <p:sldId id="265" r:id="rId11"/>
    <p:sldId id="266" r:id="rId12"/>
    <p:sldId id="267" r:id="rId13"/>
    <p:sldId id="269" r:id="rId14"/>
    <p:sldId id="272" r:id="rId15"/>
    <p:sldId id="271" r:id="rId16"/>
    <p:sldId id="270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86F9B7-205E-45BC-9115-5545F6BE9B62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9E9A6C-04EE-41B4-BDAF-3C382FE76C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0544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9E9A6C-04EE-41B4-BDAF-3C382FE76CBC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3683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9E9A6C-04EE-41B4-BDAF-3C382FE76CBC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2263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Облож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8" descr="A blue circle with white text&#10;&#10;Description automatically generated with low confidence">
            <a:extLst>
              <a:ext uri="{FF2B5EF4-FFF2-40B4-BE49-F238E27FC236}">
                <a16:creationId xmlns:a16="http://schemas.microsoft.com/office/drawing/2014/main" id="{BA292C80-0DA8-194A-9A66-279048FA2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859" y="962173"/>
            <a:ext cx="886499" cy="886499"/>
          </a:xfrm>
          <a:prstGeom prst="rect">
            <a:avLst/>
          </a:prstGeom>
        </p:spPr>
      </p:pic>
      <p:cxnSp>
        <p:nvCxnSpPr>
          <p:cNvPr id="11" name="Straight Connector 48">
            <a:extLst>
              <a:ext uri="{FF2B5EF4-FFF2-40B4-BE49-F238E27FC236}">
                <a16:creationId xmlns:a16="http://schemas.microsoft.com/office/drawing/2014/main" id="{313EF906-5BAC-0141-A198-076E155DF9E2}"/>
              </a:ext>
            </a:extLst>
          </p:cNvPr>
          <p:cNvCxnSpPr>
            <a:cxnSpLocks/>
          </p:cNvCxnSpPr>
          <p:nvPr/>
        </p:nvCxnSpPr>
        <p:spPr>
          <a:xfrm>
            <a:off x="6090212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50">
            <a:extLst>
              <a:ext uri="{FF2B5EF4-FFF2-40B4-BE49-F238E27FC236}">
                <a16:creationId xmlns:a16="http://schemas.microsoft.com/office/drawing/2014/main" id="{61206A97-26F2-E646-8775-9928FEF465B5}"/>
              </a:ext>
            </a:extLst>
          </p:cNvPr>
          <p:cNvCxnSpPr>
            <a:cxnSpLocks/>
          </p:cNvCxnSpPr>
          <p:nvPr/>
        </p:nvCxnSpPr>
        <p:spPr>
          <a:xfrm>
            <a:off x="8642581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1">
            <a:extLst>
              <a:ext uri="{FF2B5EF4-FFF2-40B4-BE49-F238E27FC236}">
                <a16:creationId xmlns:a16="http://schemas.microsoft.com/office/drawing/2014/main" id="{28E0E5F6-C1CA-9B41-B1DB-6E4FB509084D}"/>
              </a:ext>
            </a:extLst>
          </p:cNvPr>
          <p:cNvCxnSpPr>
            <a:cxnSpLocks/>
          </p:cNvCxnSpPr>
          <p:nvPr/>
        </p:nvCxnSpPr>
        <p:spPr>
          <a:xfrm>
            <a:off x="11179047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6007C52F-2E27-E24A-B9DC-AAAB052DB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7967" y="2404670"/>
            <a:ext cx="7634059" cy="1978323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4300" b="0" i="0" baseline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презентации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может быть набрано в две 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или три строки (43 </a:t>
            </a:r>
            <a:r>
              <a:rPr lang="en-GB" sz="4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4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4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18109844-C2E7-354F-9C01-8834E4DCE3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4947" y="1187841"/>
            <a:ext cx="3848717" cy="43516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HSE Sans" panose="02000000000000000000" pitchFamily="2" charset="0"/>
              </a:defRPr>
            </a:lvl1pPr>
            <a:lvl2pPr marL="457200" indent="0" algn="l">
              <a:buNone/>
              <a:defRPr sz="1600" b="0" i="0">
                <a:latin typeface="HSE Sans" panose="02000000000000000000" pitchFamily="2" charset="0"/>
              </a:defRPr>
            </a:lvl2pPr>
            <a:lvl3pPr marL="914400" indent="0" algn="l">
              <a:buNone/>
              <a:defRPr sz="1600" b="0" i="0">
                <a:latin typeface="HSE Sans" panose="02000000000000000000" pitchFamily="2" charset="0"/>
              </a:defRPr>
            </a:lvl3pPr>
            <a:lvl4pPr marL="1371600" indent="0" algn="l">
              <a:buNone/>
              <a:defRPr sz="1600" b="0" i="0">
                <a:latin typeface="HSE Sans" panose="02000000000000000000" pitchFamily="2" charset="0"/>
              </a:defRPr>
            </a:lvl4pPr>
            <a:lvl5pPr marL="1828800" indent="0" algn="l">
              <a:buNone/>
              <a:defRPr sz="1600" b="0" i="0">
                <a:latin typeface="HSE Sans" panose="02000000000000000000" pitchFamily="2" charset="0"/>
              </a:defRPr>
            </a:lvl5pPr>
          </a:lstStyle>
          <a:p>
            <a:r>
              <a:rPr lang="ru-RU" dirty="0">
                <a:latin typeface="HSE Sans" panose="02000000000000000000" pitchFamily="2" charset="0"/>
              </a:rPr>
              <a:t>Название факультета</a:t>
            </a:r>
            <a:br>
              <a:rPr lang="ru-RU" dirty="0">
                <a:latin typeface="HSE Sans" panose="02000000000000000000" pitchFamily="2" charset="0"/>
              </a:rPr>
            </a:br>
            <a:r>
              <a:rPr lang="ru-RU" dirty="0">
                <a:latin typeface="HSE Sans" panose="02000000000000000000" pitchFamily="2" charset="0"/>
              </a:rPr>
              <a:t>в две строки</a:t>
            </a:r>
            <a:r>
              <a:rPr lang="en-GB" dirty="0">
                <a:latin typeface="HSE Sans" panose="02000000000000000000" pitchFamily="2" charset="0"/>
              </a:rPr>
              <a:t> (16 </a:t>
            </a:r>
            <a:r>
              <a:rPr lang="en-GB" dirty="0" err="1">
                <a:latin typeface="HSE Sans" panose="02000000000000000000" pitchFamily="2" charset="0"/>
              </a:rPr>
              <a:t>pt</a:t>
            </a:r>
            <a:r>
              <a:rPr lang="en-GB" dirty="0">
                <a:latin typeface="HSE Sans" panose="02000000000000000000" pitchFamily="2" charset="0"/>
              </a:rPr>
              <a:t>)</a:t>
            </a:r>
            <a:endParaRPr lang="ru-RU" dirty="0">
              <a:latin typeface="HSE Sans" panose="02000000000000000000" pitchFamily="2" charset="0"/>
            </a:endParaRP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40A04329-C800-BB42-BFE0-7E3C68848D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9420" y="1173829"/>
            <a:ext cx="2278063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98337931-3EC2-F348-99EA-860F4FFDC18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786720" y="1173829"/>
            <a:ext cx="2217738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Москва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2022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EEA7A79B-D410-B44F-BF32-C3EAEFC20A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967" y="4824914"/>
            <a:ext cx="7625267" cy="652860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600" dirty="0">
                <a:latin typeface="HSE Sans" panose="02000000000000000000" pitchFamily="2" charset="0"/>
              </a:rPr>
              <a:t>Если нужно больше места, то используйте подзаголовок</a:t>
            </a:r>
            <a:r>
              <a:rPr lang="en-GB" sz="1600" dirty="0">
                <a:latin typeface="HSE Sans" panose="02000000000000000000" pitchFamily="2" charset="0"/>
              </a:rPr>
              <a:t> (16 </a:t>
            </a:r>
            <a:r>
              <a:rPr lang="en-GB" sz="1600" dirty="0" err="1">
                <a:latin typeface="HSE Sans" panose="02000000000000000000" pitchFamily="2" charset="0"/>
              </a:rPr>
              <a:t>pt</a:t>
            </a:r>
            <a:r>
              <a:rPr lang="en-GB" sz="1600" dirty="0">
                <a:latin typeface="HSE Sans" panose="02000000000000000000" pitchFamily="2" charset="0"/>
              </a:rPr>
              <a:t>)</a:t>
            </a:r>
            <a:endParaRPr lang="ru-RU" sz="16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7669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в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9328428E-0D3D-6E4B-BAC0-3F63BAF7D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86CF47C6-D972-9E44-A717-6848F3489399}"/>
              </a:ext>
            </a:extLst>
          </p:cNvPr>
          <p:cNvCxnSpPr>
            <a:cxnSpLocks/>
          </p:cNvCxnSpPr>
          <p:nvPr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412FEF63-77C0-7C4A-B9BE-4BC0EEEEB78C}"/>
              </a:ext>
            </a:extLst>
          </p:cNvPr>
          <p:cNvCxnSpPr>
            <a:cxnSpLocks/>
          </p:cNvCxnSpPr>
          <p:nvPr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C4F550E9-E979-284D-B65F-44E092DD9D02}"/>
              </a:ext>
            </a:extLst>
          </p:cNvPr>
          <p:cNvCxnSpPr>
            <a:cxnSpLocks/>
          </p:cNvCxnSpPr>
          <p:nvPr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39D099-B515-F343-BF7A-A95468DA3860}"/>
              </a:ext>
            </a:extLst>
          </p:cNvPr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396B1F99-9711-C64F-A7C9-4F1D89E7F11D}"/>
              </a:ext>
            </a:extLst>
          </p:cNvPr>
          <p:cNvCxnSpPr>
            <a:cxnSpLocks/>
          </p:cNvCxnSpPr>
          <p:nvPr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9C21DFE9-C3B2-C54E-9275-7776355F73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5A73F99D-6D58-724E-ADB3-150D9B24F8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:a16="http://schemas.microsoft.com/office/drawing/2014/main" id="{7E89E360-BE39-5041-BAD6-C7B708340A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9" name="Заголовок 31">
            <a:extLst>
              <a:ext uri="{FF2B5EF4-FFF2-40B4-BE49-F238E27FC236}">
                <a16:creationId xmlns:a16="http://schemas.microsoft.com/office/drawing/2014/main" id="{1C20890C-BC1C-0745-9AF3-46700BA27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Дополнительная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цветовая гамма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CA2589F7-4500-024F-8E07-D726629A59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Для оформления графиков, таблиц, диаграмм могут потребоваться дополнительные цвета и вы совершенно правы, задавая вопрос, какие цвета использовать и где их взять. Мы предлагаем использовать палитру цветов Вышки для этих целей.</a:t>
            </a:r>
          </a:p>
        </p:txBody>
      </p:sp>
      <p:sp>
        <p:nvSpPr>
          <p:cNvPr id="21" name="Oval 5">
            <a:extLst>
              <a:ext uri="{FF2B5EF4-FFF2-40B4-BE49-F238E27FC236}">
                <a16:creationId xmlns:a16="http://schemas.microsoft.com/office/drawing/2014/main" id="{D2CA403A-98E7-6C42-8F44-30AB6622C802}"/>
              </a:ext>
            </a:extLst>
          </p:cNvPr>
          <p:cNvSpPr/>
          <p:nvPr/>
        </p:nvSpPr>
        <p:spPr>
          <a:xfrm>
            <a:off x="5392982" y="1447790"/>
            <a:ext cx="830997" cy="830997"/>
          </a:xfrm>
          <a:prstGeom prst="ellipse">
            <a:avLst/>
          </a:prstGeom>
          <a:solidFill>
            <a:srgbClr val="0E2D69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2" name="Oval 20">
            <a:extLst>
              <a:ext uri="{FF2B5EF4-FFF2-40B4-BE49-F238E27FC236}">
                <a16:creationId xmlns:a16="http://schemas.microsoft.com/office/drawing/2014/main" id="{42ABAA5D-E7AB-6E48-9D43-A48178C9BDD4}"/>
              </a:ext>
            </a:extLst>
          </p:cNvPr>
          <p:cNvSpPr/>
          <p:nvPr/>
        </p:nvSpPr>
        <p:spPr>
          <a:xfrm>
            <a:off x="6742925" y="1447790"/>
            <a:ext cx="830997" cy="830997"/>
          </a:xfrm>
          <a:prstGeom prst="ellipse">
            <a:avLst/>
          </a:prstGeom>
          <a:solidFill>
            <a:srgbClr val="234A9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09F185A-8F67-9C42-A7C5-87E483F4FC19}"/>
              </a:ext>
            </a:extLst>
          </p:cNvPr>
          <p:cNvSpPr/>
          <p:nvPr/>
        </p:nvSpPr>
        <p:spPr>
          <a:xfrm>
            <a:off x="8092868" y="1447790"/>
            <a:ext cx="830997" cy="830997"/>
          </a:xfrm>
          <a:prstGeom prst="ellipse">
            <a:avLst/>
          </a:prstGeom>
          <a:solidFill>
            <a:srgbClr val="11A0D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79AE0F6-4E37-6C4D-AF45-824EEE489A15}"/>
              </a:ext>
            </a:extLst>
          </p:cNvPr>
          <p:cNvSpPr/>
          <p:nvPr/>
        </p:nvSpPr>
        <p:spPr>
          <a:xfrm>
            <a:off x="9442811" y="1447790"/>
            <a:ext cx="830997" cy="830997"/>
          </a:xfrm>
          <a:prstGeom prst="ellipse">
            <a:avLst/>
          </a:prstGeom>
          <a:solidFill>
            <a:srgbClr val="029C6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5" name="Oval 26">
            <a:extLst>
              <a:ext uri="{FF2B5EF4-FFF2-40B4-BE49-F238E27FC236}">
                <a16:creationId xmlns:a16="http://schemas.microsoft.com/office/drawing/2014/main" id="{330C0EA4-7FD1-CE4D-AC95-8C484C5AC790}"/>
              </a:ext>
            </a:extLst>
          </p:cNvPr>
          <p:cNvSpPr/>
          <p:nvPr/>
        </p:nvSpPr>
        <p:spPr>
          <a:xfrm>
            <a:off x="10792754" y="1447790"/>
            <a:ext cx="830997" cy="830997"/>
          </a:xfrm>
          <a:prstGeom prst="ellipse">
            <a:avLst/>
          </a:prstGeom>
          <a:solidFill>
            <a:srgbClr val="EB681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6" name="Oval 29">
            <a:extLst>
              <a:ext uri="{FF2B5EF4-FFF2-40B4-BE49-F238E27FC236}">
                <a16:creationId xmlns:a16="http://schemas.microsoft.com/office/drawing/2014/main" id="{4C53CF3D-7EFB-DF4F-8EA6-5644574E9AFB}"/>
              </a:ext>
            </a:extLst>
          </p:cNvPr>
          <p:cNvSpPr/>
          <p:nvPr/>
        </p:nvSpPr>
        <p:spPr>
          <a:xfrm>
            <a:off x="5392982" y="2708699"/>
            <a:ext cx="830997" cy="830997"/>
          </a:xfrm>
          <a:prstGeom prst="ellipse">
            <a:avLst/>
          </a:prstGeom>
          <a:solidFill>
            <a:srgbClr val="7D4EB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7" name="Oval 33">
            <a:extLst>
              <a:ext uri="{FF2B5EF4-FFF2-40B4-BE49-F238E27FC236}">
                <a16:creationId xmlns:a16="http://schemas.microsoft.com/office/drawing/2014/main" id="{B42CE88A-E9A3-2A4E-BD50-EB37311F39EC}"/>
              </a:ext>
            </a:extLst>
          </p:cNvPr>
          <p:cNvSpPr/>
          <p:nvPr/>
        </p:nvSpPr>
        <p:spPr>
          <a:xfrm>
            <a:off x="6742925" y="2708699"/>
            <a:ext cx="830997" cy="830997"/>
          </a:xfrm>
          <a:prstGeom prst="ellipse">
            <a:avLst/>
          </a:prstGeom>
          <a:solidFill>
            <a:srgbClr val="E61F3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8" name="Oval 34">
            <a:extLst>
              <a:ext uri="{FF2B5EF4-FFF2-40B4-BE49-F238E27FC236}">
                <a16:creationId xmlns:a16="http://schemas.microsoft.com/office/drawing/2014/main" id="{B699EFDF-DB9D-3C4F-9D1F-461508017BDA}"/>
              </a:ext>
            </a:extLst>
          </p:cNvPr>
          <p:cNvSpPr/>
          <p:nvPr/>
        </p:nvSpPr>
        <p:spPr>
          <a:xfrm>
            <a:off x="8092868" y="2708699"/>
            <a:ext cx="830997" cy="830997"/>
          </a:xfrm>
          <a:prstGeom prst="ellipse">
            <a:avLst/>
          </a:prstGeom>
          <a:solidFill>
            <a:srgbClr val="FBBA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9" name="Oval 35">
            <a:extLst>
              <a:ext uri="{FF2B5EF4-FFF2-40B4-BE49-F238E27FC236}">
                <a16:creationId xmlns:a16="http://schemas.microsoft.com/office/drawing/2014/main" id="{5DF3131C-EEA1-5446-B567-C9DA0A2A1AFF}"/>
              </a:ext>
            </a:extLst>
          </p:cNvPr>
          <p:cNvSpPr/>
          <p:nvPr/>
        </p:nvSpPr>
        <p:spPr>
          <a:xfrm>
            <a:off x="9442811" y="2708699"/>
            <a:ext cx="830997" cy="830997"/>
          </a:xfrm>
          <a:prstGeom prst="ellipse">
            <a:avLst/>
          </a:prstGeom>
          <a:solidFill>
            <a:srgbClr val="7DA0D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0" name="Oval 36">
            <a:extLst>
              <a:ext uri="{FF2B5EF4-FFF2-40B4-BE49-F238E27FC236}">
                <a16:creationId xmlns:a16="http://schemas.microsoft.com/office/drawing/2014/main" id="{6D03B317-B61D-2945-8C0A-A6EBD87ACD07}"/>
              </a:ext>
            </a:extLst>
          </p:cNvPr>
          <p:cNvSpPr/>
          <p:nvPr/>
        </p:nvSpPr>
        <p:spPr>
          <a:xfrm>
            <a:off x="10792754" y="2708699"/>
            <a:ext cx="830997" cy="830997"/>
          </a:xfrm>
          <a:prstGeom prst="ellipse">
            <a:avLst/>
          </a:prstGeom>
          <a:solidFill>
            <a:srgbClr val="47A0A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1" name="Oval 37">
            <a:extLst>
              <a:ext uri="{FF2B5EF4-FFF2-40B4-BE49-F238E27FC236}">
                <a16:creationId xmlns:a16="http://schemas.microsoft.com/office/drawing/2014/main" id="{9C0266F1-C0B7-624A-A873-5F2C8801E766}"/>
              </a:ext>
            </a:extLst>
          </p:cNvPr>
          <p:cNvSpPr/>
          <p:nvPr/>
        </p:nvSpPr>
        <p:spPr>
          <a:xfrm>
            <a:off x="5392982" y="3969609"/>
            <a:ext cx="830997" cy="830997"/>
          </a:xfrm>
          <a:prstGeom prst="ellipse">
            <a:avLst/>
          </a:prstGeom>
          <a:solidFill>
            <a:srgbClr val="EB8C3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2" name="Oval 38">
            <a:extLst>
              <a:ext uri="{FF2B5EF4-FFF2-40B4-BE49-F238E27FC236}">
                <a16:creationId xmlns:a16="http://schemas.microsoft.com/office/drawing/2014/main" id="{30C0C10E-388C-9843-8270-19D471BD3756}"/>
              </a:ext>
            </a:extLst>
          </p:cNvPr>
          <p:cNvSpPr/>
          <p:nvPr/>
        </p:nvSpPr>
        <p:spPr>
          <a:xfrm>
            <a:off x="6742925" y="3969609"/>
            <a:ext cx="830997" cy="830997"/>
          </a:xfrm>
          <a:prstGeom prst="ellipse">
            <a:avLst/>
          </a:prstGeom>
          <a:solidFill>
            <a:srgbClr val="96628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3" name="Oval 39">
            <a:extLst>
              <a:ext uri="{FF2B5EF4-FFF2-40B4-BE49-F238E27FC236}">
                <a16:creationId xmlns:a16="http://schemas.microsoft.com/office/drawing/2014/main" id="{87047EA3-79D2-8644-A568-E64AA1D7D370}"/>
              </a:ext>
            </a:extLst>
          </p:cNvPr>
          <p:cNvSpPr/>
          <p:nvPr/>
        </p:nvSpPr>
        <p:spPr>
          <a:xfrm>
            <a:off x="8092868" y="3969609"/>
            <a:ext cx="830997" cy="830997"/>
          </a:xfrm>
          <a:prstGeom prst="ellipse">
            <a:avLst/>
          </a:prstGeom>
          <a:solidFill>
            <a:srgbClr val="CD5A5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4" name="Oval 40">
            <a:extLst>
              <a:ext uri="{FF2B5EF4-FFF2-40B4-BE49-F238E27FC236}">
                <a16:creationId xmlns:a16="http://schemas.microsoft.com/office/drawing/2014/main" id="{7F5D1C6B-4E6B-0346-A5DC-C511DB14EFD6}"/>
              </a:ext>
            </a:extLst>
          </p:cNvPr>
          <p:cNvSpPr/>
          <p:nvPr/>
        </p:nvSpPr>
        <p:spPr>
          <a:xfrm>
            <a:off x="9442811" y="3969609"/>
            <a:ext cx="830997" cy="830997"/>
          </a:xfrm>
          <a:prstGeom prst="ellipse">
            <a:avLst/>
          </a:prstGeom>
          <a:solidFill>
            <a:srgbClr val="FFD74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5" name="Oval 41">
            <a:extLst>
              <a:ext uri="{FF2B5EF4-FFF2-40B4-BE49-F238E27FC236}">
                <a16:creationId xmlns:a16="http://schemas.microsoft.com/office/drawing/2014/main" id="{EB421DBA-35DE-2C4F-A89E-27F0998EF4E8}"/>
              </a:ext>
            </a:extLst>
          </p:cNvPr>
          <p:cNvSpPr/>
          <p:nvPr/>
        </p:nvSpPr>
        <p:spPr>
          <a:xfrm>
            <a:off x="10792754" y="3969609"/>
            <a:ext cx="830997" cy="830997"/>
          </a:xfrm>
          <a:prstGeom prst="ellipse">
            <a:avLst/>
          </a:prstGeom>
          <a:solidFill>
            <a:srgbClr val="CDDD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6" name="Oval 42">
            <a:extLst>
              <a:ext uri="{FF2B5EF4-FFF2-40B4-BE49-F238E27FC236}">
                <a16:creationId xmlns:a16="http://schemas.microsoft.com/office/drawing/2014/main" id="{081BD842-A9A1-5B44-81ED-A97BA390032B}"/>
              </a:ext>
            </a:extLst>
          </p:cNvPr>
          <p:cNvSpPr/>
          <p:nvPr/>
        </p:nvSpPr>
        <p:spPr>
          <a:xfrm>
            <a:off x="5392982" y="5249769"/>
            <a:ext cx="830997" cy="830997"/>
          </a:xfrm>
          <a:prstGeom prst="ellipse">
            <a:avLst/>
          </a:prstGeom>
          <a:solidFill>
            <a:srgbClr val="D7EBB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7" name="Oval 43">
            <a:extLst>
              <a:ext uri="{FF2B5EF4-FFF2-40B4-BE49-F238E27FC236}">
                <a16:creationId xmlns:a16="http://schemas.microsoft.com/office/drawing/2014/main" id="{036EE7D2-A33A-434C-B272-C82E2CDD4D4D}"/>
              </a:ext>
            </a:extLst>
          </p:cNvPr>
          <p:cNvSpPr/>
          <p:nvPr/>
        </p:nvSpPr>
        <p:spPr>
          <a:xfrm>
            <a:off x="6742925" y="5249769"/>
            <a:ext cx="830997" cy="830997"/>
          </a:xfrm>
          <a:prstGeom prst="ellipse">
            <a:avLst/>
          </a:prstGeom>
          <a:solidFill>
            <a:srgbClr val="FFDC9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8" name="Oval 44">
            <a:extLst>
              <a:ext uri="{FF2B5EF4-FFF2-40B4-BE49-F238E27FC236}">
                <a16:creationId xmlns:a16="http://schemas.microsoft.com/office/drawing/2014/main" id="{7DD65DA4-F076-C242-813E-8C17DCABCCFB}"/>
              </a:ext>
            </a:extLst>
          </p:cNvPr>
          <p:cNvSpPr/>
          <p:nvPr/>
        </p:nvSpPr>
        <p:spPr>
          <a:xfrm>
            <a:off x="8092868" y="5249769"/>
            <a:ext cx="830997" cy="830997"/>
          </a:xfrm>
          <a:prstGeom prst="ellipse">
            <a:avLst/>
          </a:prstGeom>
          <a:solidFill>
            <a:srgbClr val="D7C3F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9" name="Oval 45">
            <a:extLst>
              <a:ext uri="{FF2B5EF4-FFF2-40B4-BE49-F238E27FC236}">
                <a16:creationId xmlns:a16="http://schemas.microsoft.com/office/drawing/2014/main" id="{8A44D99D-BF66-2848-B460-F59D8ECF5690}"/>
              </a:ext>
            </a:extLst>
          </p:cNvPr>
          <p:cNvSpPr/>
          <p:nvPr/>
        </p:nvSpPr>
        <p:spPr>
          <a:xfrm>
            <a:off x="9442811" y="5249769"/>
            <a:ext cx="830997" cy="830997"/>
          </a:xfrm>
          <a:prstGeom prst="ellipse">
            <a:avLst/>
          </a:prstGeom>
          <a:solidFill>
            <a:srgbClr val="F6C3C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0" name="Oval 46">
            <a:extLst>
              <a:ext uri="{FF2B5EF4-FFF2-40B4-BE49-F238E27FC236}">
                <a16:creationId xmlns:a16="http://schemas.microsoft.com/office/drawing/2014/main" id="{9B130CEB-3D74-B647-BA6B-32F7D70FD354}"/>
              </a:ext>
            </a:extLst>
          </p:cNvPr>
          <p:cNvSpPr/>
          <p:nvPr/>
        </p:nvSpPr>
        <p:spPr>
          <a:xfrm>
            <a:off x="10792754" y="5249769"/>
            <a:ext cx="830997" cy="830997"/>
          </a:xfrm>
          <a:prstGeom prst="ellipse">
            <a:avLst/>
          </a:prstGeom>
          <a:solidFill>
            <a:srgbClr val="FFF07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259776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чистый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A7FA04E4-3213-8F41-B068-4DC281441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938052A0-3DF0-DC47-B7E0-C20EF981C230}"/>
              </a:ext>
            </a:extLst>
          </p:cNvPr>
          <p:cNvCxnSpPr>
            <a:cxnSpLocks/>
          </p:cNvCxnSpPr>
          <p:nvPr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8C6147F0-3CA1-264C-B2B2-F88597196943}"/>
              </a:ext>
            </a:extLst>
          </p:cNvPr>
          <p:cNvCxnSpPr>
            <a:cxnSpLocks/>
          </p:cNvCxnSpPr>
          <p:nvPr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62CDF50E-4D58-AF4A-ABFD-140AF88B3681}"/>
              </a:ext>
            </a:extLst>
          </p:cNvPr>
          <p:cNvCxnSpPr>
            <a:cxnSpLocks/>
          </p:cNvCxnSpPr>
          <p:nvPr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2171D1-2A5B-7A4A-9760-17CCE51B9802}"/>
              </a:ext>
            </a:extLst>
          </p:cNvPr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3C71A0C3-CD3E-0748-98E5-6B2507CAB296}"/>
              </a:ext>
            </a:extLst>
          </p:cNvPr>
          <p:cNvCxnSpPr>
            <a:cxnSpLocks/>
          </p:cNvCxnSpPr>
          <p:nvPr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9856D01B-EC9A-6047-B7FB-D47084AB3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83E23342-AC91-354A-9A28-A14FF7BADC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BB1CCE68-8F57-1A41-BC43-633D2EFC80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538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чисты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7528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кст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id="{4A1436AC-5F96-2A4F-BFC7-B3442083E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11" name="Straight Connector 19">
            <a:extLst>
              <a:ext uri="{FF2B5EF4-FFF2-40B4-BE49-F238E27FC236}">
                <a16:creationId xmlns:a16="http://schemas.microsoft.com/office/drawing/2014/main" id="{067DD2ED-246D-7D41-B51F-FED98BF873FD}"/>
              </a:ext>
            </a:extLst>
          </p:cNvPr>
          <p:cNvCxnSpPr>
            <a:cxnSpLocks/>
          </p:cNvCxnSpPr>
          <p:nvPr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1">
            <a:extLst>
              <a:ext uri="{FF2B5EF4-FFF2-40B4-BE49-F238E27FC236}">
                <a16:creationId xmlns:a16="http://schemas.microsoft.com/office/drawing/2014/main" id="{68E8C250-D449-A743-8975-B5BFB04D9744}"/>
              </a:ext>
            </a:extLst>
          </p:cNvPr>
          <p:cNvCxnSpPr>
            <a:cxnSpLocks/>
          </p:cNvCxnSpPr>
          <p:nvPr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5">
            <a:extLst>
              <a:ext uri="{FF2B5EF4-FFF2-40B4-BE49-F238E27FC236}">
                <a16:creationId xmlns:a16="http://schemas.microsoft.com/office/drawing/2014/main" id="{DD1C71CA-B883-AF42-959D-BCA5690AAA4B}"/>
              </a:ext>
            </a:extLst>
          </p:cNvPr>
          <p:cNvCxnSpPr>
            <a:cxnSpLocks/>
          </p:cNvCxnSpPr>
          <p:nvPr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D3A12E-0E10-C441-81D2-C3C1EB6A0537}"/>
              </a:ext>
            </a:extLst>
          </p:cNvPr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9" name="Straight Connector 59">
            <a:extLst>
              <a:ext uri="{FF2B5EF4-FFF2-40B4-BE49-F238E27FC236}">
                <a16:creationId xmlns:a16="http://schemas.microsoft.com/office/drawing/2014/main" id="{3447008E-4F3B-FC4E-B96D-3927FAE1ED17}"/>
              </a:ext>
            </a:extLst>
          </p:cNvPr>
          <p:cNvCxnSpPr>
            <a:cxnSpLocks/>
          </p:cNvCxnSpPr>
          <p:nvPr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61115A7A-23E5-E442-9551-F72F1CDA57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4653" y="1447790"/>
            <a:ext cx="4325167" cy="4325107"/>
          </a:xfrm>
          <a:solidFill>
            <a:srgbClr val="D9D9D9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800" dirty="0">
                <a:solidFill>
                  <a:schemeClr val="tx1"/>
                </a:solidFill>
                <a:latin typeface="HSE Sans" panose="02000000000000000000" pitchFamily="2" charset="0"/>
              </a:rPr>
              <a:t>Чтобы слайд не выглядел пустым, сюда можно поставить иллюстрацию или фотографию</a:t>
            </a:r>
            <a:endParaRPr lang="en-RU" sz="2800">
              <a:solidFill>
                <a:schemeClr val="tx1"/>
              </a:solidFill>
              <a:latin typeface="HSE Sans" panose="02000000000000000000" pitchFamily="2" charset="0"/>
            </a:endParaRPr>
          </a:p>
        </p:txBody>
      </p:sp>
      <p:sp>
        <p:nvSpPr>
          <p:cNvPr id="32" name="Заголовок 31">
            <a:extLst>
              <a:ext uri="{FF2B5EF4-FFF2-40B4-BE49-F238E27FC236}">
                <a16:creationId xmlns:a16="http://schemas.microsoft.com/office/drawing/2014/main" id="{9ED7AA97-D972-DF4F-B662-A65F2A544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8" y="1447790"/>
            <a:ext cx="524556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36" name="Текст 35">
            <a:extLst>
              <a:ext uri="{FF2B5EF4-FFF2-40B4-BE49-F238E27FC236}">
                <a16:creationId xmlns:a16="http://schemas.microsoft.com/office/drawing/2014/main" id="{69E35E54-2B19-7441-876F-1C6A84F4F1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5245561" cy="3393234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id="{7FB4A275-856E-364D-8AA4-2071AADC6A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id="{58FBA0EA-8BE0-A643-B258-4E5C344671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1" name="Текст 39">
            <a:extLst>
              <a:ext uri="{FF2B5EF4-FFF2-40B4-BE49-F238E27FC236}">
                <a16:creationId xmlns:a16="http://schemas.microsoft.com/office/drawing/2014/main" id="{0BEC062F-1BEB-DE4C-B7EE-C552C9D45F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951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кст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FDC66DB8-29BC-5940-A721-40F100214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DE27C859-478F-3648-8A9D-2C85DBDCAC09}"/>
              </a:ext>
            </a:extLst>
          </p:cNvPr>
          <p:cNvCxnSpPr>
            <a:cxnSpLocks/>
          </p:cNvCxnSpPr>
          <p:nvPr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58EA1144-CFD8-1D47-B430-7014F576043B}"/>
              </a:ext>
            </a:extLst>
          </p:cNvPr>
          <p:cNvCxnSpPr>
            <a:cxnSpLocks/>
          </p:cNvCxnSpPr>
          <p:nvPr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96EDC73C-5A3C-014E-8E52-04CAFCA9B20B}"/>
              </a:ext>
            </a:extLst>
          </p:cNvPr>
          <p:cNvCxnSpPr>
            <a:cxnSpLocks/>
          </p:cNvCxnSpPr>
          <p:nvPr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5E88681-53A8-3B45-B80A-372EDFB53883}"/>
              </a:ext>
            </a:extLst>
          </p:cNvPr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EDA7D8BF-DF37-704F-B77F-7E40752ACE25}"/>
              </a:ext>
            </a:extLst>
          </p:cNvPr>
          <p:cNvCxnSpPr>
            <a:cxnSpLocks/>
          </p:cNvCxnSpPr>
          <p:nvPr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5026DBD8-54A3-1446-9D3B-BA2B3846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E8AA3569-5054-7D47-AB14-BCFB0440D0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Заголовок 31">
            <a:extLst>
              <a:ext uri="{FF2B5EF4-FFF2-40B4-BE49-F238E27FC236}">
                <a16:creationId xmlns:a16="http://schemas.microsoft.com/office/drawing/2014/main" id="{76942483-EB13-0A4B-8060-DB65024C29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66FAD63B-F743-0F47-BBE3-D773176670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11057971" cy="3745092"/>
          </a:xfrm>
        </p:spPr>
        <p:txBody>
          <a:bodyPr lIns="0" tIns="0" rIns="0" numCol="3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300" dirty="0">
                <a:latin typeface="HSE Sans" panose="02000000000000000000" pitchFamily="2" charset="0"/>
              </a:rPr>
              <a:t>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</a:t>
            </a:r>
          </a:p>
        </p:txBody>
      </p:sp>
      <p:sp>
        <p:nvSpPr>
          <p:cNvPr id="18" name="Текст 39">
            <a:extLst>
              <a:ext uri="{FF2B5EF4-FFF2-40B4-BE49-F238E27FC236}">
                <a16:creationId xmlns:a16="http://schemas.microsoft.com/office/drawing/2014/main" id="{8A048480-30C9-044E-8C2E-0F67398FEE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226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кст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0E78CA68-7A0C-CF41-9AC6-A547FB9EC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45DC512A-A23B-B24D-A1F6-6793976867CF}"/>
              </a:ext>
            </a:extLst>
          </p:cNvPr>
          <p:cNvCxnSpPr>
            <a:cxnSpLocks/>
          </p:cNvCxnSpPr>
          <p:nvPr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21F91649-DF0F-5F45-A43B-2CED9ACDD049}"/>
              </a:ext>
            </a:extLst>
          </p:cNvPr>
          <p:cNvCxnSpPr>
            <a:cxnSpLocks/>
          </p:cNvCxnSpPr>
          <p:nvPr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3137B760-1A50-1845-B7F2-1EF31C71C72B}"/>
              </a:ext>
            </a:extLst>
          </p:cNvPr>
          <p:cNvCxnSpPr>
            <a:cxnSpLocks/>
          </p:cNvCxnSpPr>
          <p:nvPr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5ECCF8F-5855-7943-B503-5573887A534D}"/>
              </a:ext>
            </a:extLst>
          </p:cNvPr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FB81B23D-CDD8-E64C-9887-3540F7EE1C4B}"/>
              </a:ext>
            </a:extLst>
          </p:cNvPr>
          <p:cNvCxnSpPr>
            <a:cxnSpLocks/>
          </p:cNvCxnSpPr>
          <p:nvPr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C2D710AE-3CBE-5940-A7EB-F96132E659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FCC5A33D-0A3C-F140-B745-367744A5F3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5163BE0A-A745-414A-AF21-D968BD69D2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B3D47CF6-5FC1-2346-8894-A7CC39063DE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CD14B8F3-89C2-9F45-809E-D1EAF85AC5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9892" y="2379663"/>
            <a:ext cx="5383968" cy="3451794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3200" dirty="0">
                <a:solidFill>
                  <a:srgbClr val="102D69"/>
                </a:solidFill>
                <a:latin typeface="HSE Sans" panose="02000000000000000000" pitchFamily="2" charset="0"/>
              </a:rPr>
              <a:t>Небольшую фразу, с важной информацией, можно выделить, набрав ее более крупным кеглем, чем обычный  текст. Делать это часто не рекомендуется.</a:t>
            </a:r>
          </a:p>
          <a:p>
            <a:pPr lvl="0"/>
            <a:endParaRPr lang="ru-RU" dirty="0"/>
          </a:p>
        </p:txBody>
      </p:sp>
      <p:sp>
        <p:nvSpPr>
          <p:cNvPr id="24" name="Текст 39">
            <a:extLst>
              <a:ext uri="{FF2B5EF4-FFF2-40B4-BE49-F238E27FC236}">
                <a16:creationId xmlns:a16="http://schemas.microsoft.com/office/drawing/2014/main" id="{3BE4279A-8109-B244-B721-18F10C696B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5" name="Заголовок 31">
            <a:extLst>
              <a:ext uri="{FF2B5EF4-FFF2-40B4-BE49-F238E27FC236}">
                <a16:creationId xmlns:a16="http://schemas.microsoft.com/office/drawing/2014/main" id="{B32DC3D4-97A5-3E4F-A29B-422D5E3129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059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График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9E89D752-CAC6-0943-9A3D-4C52DBF50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64D89E64-93BB-044D-B3D4-8F2679C5CA4C}"/>
              </a:ext>
            </a:extLst>
          </p:cNvPr>
          <p:cNvCxnSpPr>
            <a:cxnSpLocks/>
          </p:cNvCxnSpPr>
          <p:nvPr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D0C3B169-866D-C645-AF76-00F8C2A97E9B}"/>
              </a:ext>
            </a:extLst>
          </p:cNvPr>
          <p:cNvCxnSpPr>
            <a:cxnSpLocks/>
          </p:cNvCxnSpPr>
          <p:nvPr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FDDF48AB-D8AE-0E42-A544-8EA5B8744778}"/>
              </a:ext>
            </a:extLst>
          </p:cNvPr>
          <p:cNvCxnSpPr>
            <a:cxnSpLocks/>
          </p:cNvCxnSpPr>
          <p:nvPr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6DF89EC-1E7C-3B40-85F4-6D19A7D29AC7}"/>
              </a:ext>
            </a:extLst>
          </p:cNvPr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019D6862-BD52-734D-9E19-38C147CA2D29}"/>
              </a:ext>
            </a:extLst>
          </p:cNvPr>
          <p:cNvCxnSpPr>
            <a:cxnSpLocks/>
          </p:cNvCxnSpPr>
          <p:nvPr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A9BD5ADD-B3F2-C342-82F7-83683F040D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4F15CBC0-FC8B-744E-95A7-C9863CDC31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:a16="http://schemas.microsoft.com/office/drawing/2014/main" id="{BC3B54AA-A0BD-E646-B3B7-C0E724D26D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Заголовок 31">
            <a:extLst>
              <a:ext uri="{FF2B5EF4-FFF2-40B4-BE49-F238E27FC236}">
                <a16:creationId xmlns:a16="http://schemas.microsoft.com/office/drawing/2014/main" id="{B3F16318-C9C3-B948-A508-4BC53D0B77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23B3E5FB-BBCE-4149-AD9A-8CAB06CC9F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658542D3-7E45-6E46-8039-27C4C43DD6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1" name="Диаграмма 7">
            <a:extLst>
              <a:ext uri="{FF2B5EF4-FFF2-40B4-BE49-F238E27FC236}">
                <a16:creationId xmlns:a16="http://schemas.microsoft.com/office/drawing/2014/main" id="{57965DCA-4776-7546-97FD-A69317A34CF2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272097" y="1447790"/>
            <a:ext cx="6371768" cy="4289457"/>
          </a:xfrm>
        </p:spPr>
        <p:txBody>
          <a:bodyPr/>
          <a:lstStyle/>
          <a:p>
            <a:r>
              <a:rPr lang="ru-RU"/>
              <a:t>Вставка диаграммы</a:t>
            </a:r>
          </a:p>
        </p:txBody>
      </p:sp>
    </p:spTree>
    <p:extLst>
      <p:ext uri="{BB962C8B-B14F-4D97-AF65-F5344CB8AC3E}">
        <p14:creationId xmlns:p14="http://schemas.microsoft.com/office/powerpoint/2010/main" val="1789457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График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11D7C3EB-CCEB-E142-9753-8B2D75A0A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527C9F89-51CC-D243-9351-73AB081DB944}"/>
              </a:ext>
            </a:extLst>
          </p:cNvPr>
          <p:cNvCxnSpPr>
            <a:cxnSpLocks/>
          </p:cNvCxnSpPr>
          <p:nvPr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F09EE119-6C80-E846-95F9-BB3907664128}"/>
              </a:ext>
            </a:extLst>
          </p:cNvPr>
          <p:cNvCxnSpPr>
            <a:cxnSpLocks/>
          </p:cNvCxnSpPr>
          <p:nvPr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6C0A681B-44BF-6A46-98D8-483EF13B9114}"/>
              </a:ext>
            </a:extLst>
          </p:cNvPr>
          <p:cNvCxnSpPr>
            <a:cxnSpLocks/>
          </p:cNvCxnSpPr>
          <p:nvPr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5A5D7C-EB12-9D4D-A99A-4B26C81B7387}"/>
              </a:ext>
            </a:extLst>
          </p:cNvPr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D4C3D74D-BE91-9547-ADCA-ACCE93C18789}"/>
              </a:ext>
            </a:extLst>
          </p:cNvPr>
          <p:cNvCxnSpPr>
            <a:cxnSpLocks/>
          </p:cNvCxnSpPr>
          <p:nvPr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3E0AB43B-5E98-6042-A282-C61E0C5A37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7388A8DF-D130-5445-A3F8-F96E1202BA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02CBC466-1703-7541-94E4-AC76F4E6D9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5812BF3C-1D24-3640-84D2-BFFCA525AE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1" name="Диаграмма 7">
            <a:extLst>
              <a:ext uri="{FF2B5EF4-FFF2-40B4-BE49-F238E27FC236}">
                <a16:creationId xmlns:a16="http://schemas.microsoft.com/office/drawing/2014/main" id="{BCBBDD44-9DC9-F74E-979F-120A7BBD4EE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272097" y="1447790"/>
            <a:ext cx="6371768" cy="4289457"/>
          </a:xfrm>
        </p:spPr>
        <p:txBody>
          <a:bodyPr/>
          <a:lstStyle/>
          <a:p>
            <a:r>
              <a:rPr lang="ru-RU"/>
              <a:t>Вставка диаграммы</a:t>
            </a: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7C68DF7B-E804-E44B-83DF-5DC36AF76F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8" y="1447064"/>
            <a:ext cx="4322762" cy="70320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графика. Обратите внимание, что название графика набирается меньшим кеглем, чем заголовок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 (16pt)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8" name="Текст 35">
            <a:extLst>
              <a:ext uri="{FF2B5EF4-FFF2-40B4-BE49-F238E27FC236}">
                <a16:creationId xmlns:a16="http://schemas.microsoft.com/office/drawing/2014/main" id="{89E931D8-2901-A54D-86EA-096E47B818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911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фр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Icon&#10;&#10;Description automatically generated">
            <a:extLst>
              <a:ext uri="{FF2B5EF4-FFF2-40B4-BE49-F238E27FC236}">
                <a16:creationId xmlns:a16="http://schemas.microsoft.com/office/drawing/2014/main" id="{E9A64721-E55E-8749-B29E-51DD89559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7" name="Straight Connector 19">
            <a:extLst>
              <a:ext uri="{FF2B5EF4-FFF2-40B4-BE49-F238E27FC236}">
                <a16:creationId xmlns:a16="http://schemas.microsoft.com/office/drawing/2014/main" id="{B0C162B7-B84F-874A-960E-31F512518C6E}"/>
              </a:ext>
            </a:extLst>
          </p:cNvPr>
          <p:cNvCxnSpPr>
            <a:cxnSpLocks/>
          </p:cNvCxnSpPr>
          <p:nvPr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1">
            <a:extLst>
              <a:ext uri="{FF2B5EF4-FFF2-40B4-BE49-F238E27FC236}">
                <a16:creationId xmlns:a16="http://schemas.microsoft.com/office/drawing/2014/main" id="{1CB321BB-9FE3-294F-85D8-AA7DC75CA4AF}"/>
              </a:ext>
            </a:extLst>
          </p:cNvPr>
          <p:cNvCxnSpPr>
            <a:cxnSpLocks/>
          </p:cNvCxnSpPr>
          <p:nvPr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5">
            <a:extLst>
              <a:ext uri="{FF2B5EF4-FFF2-40B4-BE49-F238E27FC236}">
                <a16:creationId xmlns:a16="http://schemas.microsoft.com/office/drawing/2014/main" id="{0A610A45-8712-8A45-AFB3-931CF468EC32}"/>
              </a:ext>
            </a:extLst>
          </p:cNvPr>
          <p:cNvCxnSpPr>
            <a:cxnSpLocks/>
          </p:cNvCxnSpPr>
          <p:nvPr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60EF6-ECAD-8941-8132-1B3E005D6067}"/>
              </a:ext>
            </a:extLst>
          </p:cNvPr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1" name="Straight Connector 59">
            <a:extLst>
              <a:ext uri="{FF2B5EF4-FFF2-40B4-BE49-F238E27FC236}">
                <a16:creationId xmlns:a16="http://schemas.microsoft.com/office/drawing/2014/main" id="{41AE56A2-5FAA-FD44-AE1A-338E1E304184}"/>
              </a:ext>
            </a:extLst>
          </p:cNvPr>
          <p:cNvCxnSpPr>
            <a:cxnSpLocks/>
          </p:cNvCxnSpPr>
          <p:nvPr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Текст 37">
            <a:extLst>
              <a:ext uri="{FF2B5EF4-FFF2-40B4-BE49-F238E27FC236}">
                <a16:creationId xmlns:a16="http://schemas.microsoft.com/office/drawing/2014/main" id="{D9986185-6D5E-FD48-A5CA-AF2D5B58A3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3" name="Текст 39">
            <a:extLst>
              <a:ext uri="{FF2B5EF4-FFF2-40B4-BE49-F238E27FC236}">
                <a16:creationId xmlns:a16="http://schemas.microsoft.com/office/drawing/2014/main" id="{5DBFD327-E3A8-944A-AABF-7D813AD0F1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D206FCE0-05C3-2C45-A7D6-1FC287C017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Заголовок 31">
            <a:extLst>
              <a:ext uri="{FF2B5EF4-FFF2-40B4-BE49-F238E27FC236}">
                <a16:creationId xmlns:a16="http://schemas.microsoft.com/office/drawing/2014/main" id="{3B28B62E-5EE9-834C-9BB6-BD66079B81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4" name="Текст 35">
            <a:extLst>
              <a:ext uri="{FF2B5EF4-FFF2-40B4-BE49-F238E27FC236}">
                <a16:creationId xmlns:a16="http://schemas.microsoft.com/office/drawing/2014/main" id="{621215DE-C1FD-2B4C-B236-AF679CF906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5076" y="4103994"/>
            <a:ext cx="2758143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5" name="Текст 35">
            <a:extLst>
              <a:ext uri="{FF2B5EF4-FFF2-40B4-BE49-F238E27FC236}">
                <a16:creationId xmlns:a16="http://schemas.microsoft.com/office/drawing/2014/main" id="{8BC2F90D-0CE0-574C-A7C1-EAA3E6F1AB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47007" y="4103994"/>
            <a:ext cx="2757612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6" name="Текст 35">
            <a:extLst>
              <a:ext uri="{FF2B5EF4-FFF2-40B4-BE49-F238E27FC236}">
                <a16:creationId xmlns:a16="http://schemas.microsoft.com/office/drawing/2014/main" id="{239E188B-2696-8A48-9F8A-36223EEF61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18938" y="4103994"/>
            <a:ext cx="2757612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379BF4C6-F899-294C-B88E-8363AFBEEC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5076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152</a:t>
            </a:r>
            <a:endParaRPr lang="ru-RU" dirty="0"/>
          </a:p>
        </p:txBody>
      </p:sp>
      <p:sp>
        <p:nvSpPr>
          <p:cNvPr id="29" name="Текст 27">
            <a:extLst>
              <a:ext uri="{FF2B5EF4-FFF2-40B4-BE49-F238E27FC236}">
                <a16:creationId xmlns:a16="http://schemas.microsoft.com/office/drawing/2014/main" id="{DE7F352B-F6D9-B545-A835-443A55956E7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47007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95</a:t>
            </a:r>
            <a:endParaRPr lang="ru-RU" dirty="0"/>
          </a:p>
        </p:txBody>
      </p:sp>
      <p:sp>
        <p:nvSpPr>
          <p:cNvPr id="30" name="Текст 27">
            <a:extLst>
              <a:ext uri="{FF2B5EF4-FFF2-40B4-BE49-F238E27FC236}">
                <a16:creationId xmlns:a16="http://schemas.microsoft.com/office/drawing/2014/main" id="{D1D5AF9F-C1B0-7842-8789-1DB8963D98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18938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284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9421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аблица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5425806-16DD-844E-927C-26E7143A9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6" name="Straight Connector 19">
            <a:extLst>
              <a:ext uri="{FF2B5EF4-FFF2-40B4-BE49-F238E27FC236}">
                <a16:creationId xmlns:a16="http://schemas.microsoft.com/office/drawing/2014/main" id="{479746FF-3282-DF46-9D7C-D80431604A55}"/>
              </a:ext>
            </a:extLst>
          </p:cNvPr>
          <p:cNvCxnSpPr>
            <a:cxnSpLocks/>
          </p:cNvCxnSpPr>
          <p:nvPr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21">
            <a:extLst>
              <a:ext uri="{FF2B5EF4-FFF2-40B4-BE49-F238E27FC236}">
                <a16:creationId xmlns:a16="http://schemas.microsoft.com/office/drawing/2014/main" id="{51B44297-B0E7-D74D-B291-D39A0D468B42}"/>
              </a:ext>
            </a:extLst>
          </p:cNvPr>
          <p:cNvCxnSpPr>
            <a:cxnSpLocks/>
          </p:cNvCxnSpPr>
          <p:nvPr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5">
            <a:extLst>
              <a:ext uri="{FF2B5EF4-FFF2-40B4-BE49-F238E27FC236}">
                <a16:creationId xmlns:a16="http://schemas.microsoft.com/office/drawing/2014/main" id="{0EA4A057-F0CB-E04F-B472-4A1ABFB64C66}"/>
              </a:ext>
            </a:extLst>
          </p:cNvPr>
          <p:cNvCxnSpPr>
            <a:cxnSpLocks/>
          </p:cNvCxnSpPr>
          <p:nvPr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4502F5-56EE-354B-A3B1-E79F8B005172}"/>
              </a:ext>
            </a:extLst>
          </p:cNvPr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0" name="Straight Connector 59">
            <a:extLst>
              <a:ext uri="{FF2B5EF4-FFF2-40B4-BE49-F238E27FC236}">
                <a16:creationId xmlns:a16="http://schemas.microsoft.com/office/drawing/2014/main" id="{A80E0956-5C10-CC40-A426-CBD2E0C4158E}"/>
              </a:ext>
            </a:extLst>
          </p:cNvPr>
          <p:cNvCxnSpPr>
            <a:cxnSpLocks/>
          </p:cNvCxnSpPr>
          <p:nvPr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37">
            <a:extLst>
              <a:ext uri="{FF2B5EF4-FFF2-40B4-BE49-F238E27FC236}">
                <a16:creationId xmlns:a16="http://schemas.microsoft.com/office/drawing/2014/main" id="{6EC59AAD-5962-8D49-BF4D-7DA5D57307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2" name="Текст 39">
            <a:extLst>
              <a:ext uri="{FF2B5EF4-FFF2-40B4-BE49-F238E27FC236}">
                <a16:creationId xmlns:a16="http://schemas.microsoft.com/office/drawing/2014/main" id="{49041ACC-EEF4-D34B-A7DE-87B1AF2ED3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BF93B2CC-81A4-0943-AF6C-C865767929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22">
            <a:extLst>
              <a:ext uri="{FF2B5EF4-FFF2-40B4-BE49-F238E27FC236}">
                <a16:creationId xmlns:a16="http://schemas.microsoft.com/office/drawing/2014/main" id="{51340CB4-0355-3640-A212-F684523CDC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7" y="1447065"/>
            <a:ext cx="11058065" cy="30777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таблицы. Обратите внимание, что название графика набирается меньшим кеглем, чем заголовок (16</a:t>
            </a:r>
            <a:r>
              <a:rPr lang="en-GB" sz="16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C6F2EA4-CEDC-324C-9C06-8713118041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788" y="5739189"/>
            <a:ext cx="6824303" cy="703205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300" b="0" dirty="0">
                <a:ln>
                  <a:noFill/>
                </a:ln>
                <a:latin typeface="HSE Sans" panose="02000000000000000000" pitchFamily="2" charset="0"/>
              </a:rPr>
              <a:t>Мы рекомендуем очень аккуратно использовать жирное начертание, старайтесь выделять жирным самое важное. </a:t>
            </a:r>
            <a:r>
              <a:rPr lang="ru-RU" sz="1300" dirty="0">
                <a:latin typeface="HSE Sans" panose="02000000000000000000" pitchFamily="2" charset="0"/>
              </a:rPr>
              <a:t>Также старайтесь не использовать выделение жирным начертанием вместе с заливкой ячеек каким-либо цветом, достаточно и одного акцента.</a:t>
            </a:r>
            <a:endParaRPr lang="en-RU" sz="1300" b="0">
              <a:ln>
                <a:noFill/>
              </a:ln>
              <a:latin typeface="HSE Sans" panose="02000000000000000000" pitchFamily="2" charset="0"/>
            </a:endParaRPr>
          </a:p>
        </p:txBody>
      </p:sp>
      <p:sp>
        <p:nvSpPr>
          <p:cNvPr id="19" name="Таблица 18">
            <a:extLst>
              <a:ext uri="{FF2B5EF4-FFF2-40B4-BE49-F238E27FC236}">
                <a16:creationId xmlns:a16="http://schemas.microsoft.com/office/drawing/2014/main" id="{7B291085-A9B9-D842-B1A7-96258FAF012C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585787" y="1984076"/>
            <a:ext cx="11058527" cy="3519576"/>
          </a:xfrm>
        </p:spPr>
        <p:txBody>
          <a:bodyPr/>
          <a:lstStyle/>
          <a:p>
            <a:r>
              <a:rPr lang="ru-RU"/>
              <a:t>Вставка таблицы</a:t>
            </a:r>
          </a:p>
        </p:txBody>
      </p:sp>
    </p:spTree>
    <p:extLst>
      <p:ext uri="{BB962C8B-B14F-4D97-AF65-F5344CB8AC3E}">
        <p14:creationId xmlns:p14="http://schemas.microsoft.com/office/powerpoint/2010/main" val="4215799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аблица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259ABC72-D738-1143-BF2A-D85AE9A4F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237A1E42-2FC3-8841-8C41-992C5BC2368D}"/>
              </a:ext>
            </a:extLst>
          </p:cNvPr>
          <p:cNvCxnSpPr>
            <a:cxnSpLocks/>
          </p:cNvCxnSpPr>
          <p:nvPr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47503EA0-3883-E24D-9EB8-7B6175182929}"/>
              </a:ext>
            </a:extLst>
          </p:cNvPr>
          <p:cNvCxnSpPr>
            <a:cxnSpLocks/>
          </p:cNvCxnSpPr>
          <p:nvPr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E0144DF2-9891-324D-B34E-AFA025FBCBF9}"/>
              </a:ext>
            </a:extLst>
          </p:cNvPr>
          <p:cNvCxnSpPr>
            <a:cxnSpLocks/>
          </p:cNvCxnSpPr>
          <p:nvPr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33F65D6-1072-F140-B6A5-758D7B595A92}"/>
              </a:ext>
            </a:extLst>
          </p:cNvPr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5F1F09D4-22FA-7B4B-9488-F8FDDCC2D447}"/>
              </a:ext>
            </a:extLst>
          </p:cNvPr>
          <p:cNvCxnSpPr>
            <a:cxnSpLocks/>
          </p:cNvCxnSpPr>
          <p:nvPr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44D0326E-FD7A-3541-A998-62A1C30E27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279CCCA0-F959-5245-8321-106D3C5E83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8B839C6B-8494-8841-9714-4C8F710F84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8" name="Текст 22">
            <a:extLst>
              <a:ext uri="{FF2B5EF4-FFF2-40B4-BE49-F238E27FC236}">
                <a16:creationId xmlns:a16="http://schemas.microsoft.com/office/drawing/2014/main" id="{4D940599-2B77-CE47-91E6-CDB51ADE1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7" y="1447064"/>
            <a:ext cx="7617877" cy="53701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таблицы. Обратите внимание, что название графика набирается меньшим кеглем, чем заголовок (16</a:t>
            </a:r>
            <a:r>
              <a:rPr lang="en-GB" sz="16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9" name="Текст 16">
            <a:extLst>
              <a:ext uri="{FF2B5EF4-FFF2-40B4-BE49-F238E27FC236}">
                <a16:creationId xmlns:a16="http://schemas.microsoft.com/office/drawing/2014/main" id="{A7333712-9DED-4F4B-B209-2F13075EDB3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788" y="5739189"/>
            <a:ext cx="6824303" cy="703205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300" b="0" dirty="0">
                <a:ln>
                  <a:noFill/>
                </a:ln>
                <a:latin typeface="HSE Sans" panose="02000000000000000000" pitchFamily="2" charset="0"/>
              </a:rPr>
              <a:t>Мы рекомендуем очень аккуратно использовать жирное начертание, старайтесь выделять жирным самое важное. </a:t>
            </a:r>
            <a:r>
              <a:rPr lang="ru-RU" sz="1300" dirty="0">
                <a:latin typeface="HSE Sans" panose="02000000000000000000" pitchFamily="2" charset="0"/>
              </a:rPr>
              <a:t>Также старайтесь не использовать выделение жирным начертанием вместе с заливкой ячеек каким-либо цветом, достаточно и одного акцента.</a:t>
            </a:r>
            <a:endParaRPr lang="en-RU" sz="1300" b="0">
              <a:ln>
                <a:noFill/>
              </a:ln>
              <a:latin typeface="HSE Sans" panose="02000000000000000000" pitchFamily="2" charset="0"/>
            </a:endParaRPr>
          </a:p>
        </p:txBody>
      </p:sp>
      <p:sp>
        <p:nvSpPr>
          <p:cNvPr id="20" name="Таблица 18">
            <a:extLst>
              <a:ext uri="{FF2B5EF4-FFF2-40B4-BE49-F238E27FC236}">
                <a16:creationId xmlns:a16="http://schemas.microsoft.com/office/drawing/2014/main" id="{DD467C42-8209-B740-8419-DBB6A6F7D5EE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585787" y="2208362"/>
            <a:ext cx="7617895" cy="3295290"/>
          </a:xfrm>
        </p:spPr>
        <p:txBody>
          <a:bodyPr/>
          <a:lstStyle/>
          <a:p>
            <a:r>
              <a:rPr lang="ru-RU"/>
              <a:t>Вставка таблицы</a:t>
            </a:r>
          </a:p>
        </p:txBody>
      </p:sp>
      <p:sp>
        <p:nvSpPr>
          <p:cNvPr id="21" name="Текст 35">
            <a:extLst>
              <a:ext uri="{FF2B5EF4-FFF2-40B4-BE49-F238E27FC236}">
                <a16:creationId xmlns:a16="http://schemas.microsoft.com/office/drawing/2014/main" id="{B4309850-76EA-224C-A9E2-B6BBDBF99D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86807" y="2208363"/>
            <a:ext cx="2930666" cy="2570672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264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3F8FDE-7383-E947-8568-FF6B7A776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E6541-45CA-8B42-98B4-D42737B85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0645B-C5D9-8544-BBF2-E4A13F8E40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99D950-414C-441D-96D1-E9A6325431C0}" type="datetimeFigureOut">
              <a:rPr lang="ru-RU" smtClean="0"/>
              <a:t>31.05.2023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52289-7F57-544F-95EE-F8B2E1062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C5F56-F795-5643-ABE3-DDED21869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D331D-B128-493A-80AA-0B1D29925F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0478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8CA3AD-CFA5-92FF-5152-8FEEF4C73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600" y="1941519"/>
            <a:ext cx="7634059" cy="1978323"/>
          </a:xfrm>
        </p:spPr>
        <p:txBody>
          <a:bodyPr>
            <a:normAutofit fontScale="90000"/>
          </a:bodyPr>
          <a:lstStyle/>
          <a:p>
            <a:r>
              <a:rPr lang="ru-RU" dirty="0"/>
              <a:t>Задача распознавания дефектов в искусственных кристаллах, выращенных для</a:t>
            </a:r>
            <a:br>
              <a:rPr lang="ru-RU" dirty="0"/>
            </a:br>
            <a:r>
              <a:rPr lang="ru-RU" dirty="0"/>
              <a:t>электронной промышленности</a:t>
            </a:r>
            <a:br>
              <a:rPr lang="ru-RU" dirty="0"/>
            </a:b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99E16E3-4C77-070B-DE07-FDD783DB1F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Факультет компьютерных наук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471BF13-61B6-9E28-FD9C-9FCE6030C2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Образовательная программа</a:t>
            </a:r>
            <a:br>
              <a:rPr lang="ru-RU" dirty="0"/>
            </a:br>
            <a:r>
              <a:rPr lang="ru-RU" dirty="0"/>
              <a:t>«Прикладная математика и информатика»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D2A17F2-4425-F984-A30A-68483B478218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ru-RU" dirty="0"/>
              <a:t>Москва</a:t>
            </a:r>
            <a:br>
              <a:rPr lang="ru-RU" dirty="0"/>
            </a:br>
            <a:r>
              <a:rPr lang="ru-RU" dirty="0"/>
              <a:t>2023</a:t>
            </a:r>
          </a:p>
          <a:p>
            <a:endParaRPr lang="ru-RU" dirty="0"/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id="{44AFB2BF-A7AB-5648-ADCD-2A7F1BD35815}"/>
              </a:ext>
            </a:extLst>
          </p:cNvPr>
          <p:cNvSpPr>
            <a:spLocks noGrp="1"/>
          </p:cNvSpPr>
          <p:nvPr/>
        </p:nvSpPr>
        <p:spPr>
          <a:xfrm>
            <a:off x="1108517" y="5141682"/>
            <a:ext cx="7870227" cy="652860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Программный проект</a:t>
            </a:r>
            <a:endParaRPr lang="en-US" dirty="0"/>
          </a:p>
          <a:p>
            <a:r>
              <a:rPr lang="ru-RU" dirty="0"/>
              <a:t>Автор: Карлинский Георгий Евгеньевич, студент БПМИ213</a:t>
            </a:r>
          </a:p>
          <a:p>
            <a:r>
              <a:rPr lang="ru-RU" dirty="0"/>
              <a:t>Руководитель: Михеев Андрей Геннадьевич, директор ООО «Процессные технологии»</a:t>
            </a:r>
          </a:p>
        </p:txBody>
      </p:sp>
      <p:sp>
        <p:nvSpPr>
          <p:cNvPr id="8" name="Текст 5">
            <a:extLst>
              <a:ext uri="{FF2B5EF4-FFF2-40B4-BE49-F238E27FC236}">
                <a16:creationId xmlns:a16="http://schemas.microsoft.com/office/drawing/2014/main" id="{4501BA92-3546-50E3-90E2-BD48F1AA0E37}"/>
              </a:ext>
            </a:extLst>
          </p:cNvPr>
          <p:cNvSpPr>
            <a:spLocks noGrp="1"/>
          </p:cNvSpPr>
          <p:nvPr/>
        </p:nvSpPr>
        <p:spPr>
          <a:xfrm>
            <a:off x="3385373" y="4384479"/>
            <a:ext cx="7870227" cy="6528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i="1" dirty="0"/>
              <a:t>The problem of recognizing defects in artificial crystals grown for the electronics industry</a:t>
            </a:r>
            <a:endParaRPr lang="ru-RU" sz="2000" i="1" dirty="0"/>
          </a:p>
        </p:txBody>
      </p:sp>
    </p:spTree>
    <p:extLst>
      <p:ext uri="{BB962C8B-B14F-4D97-AF65-F5344CB8AC3E}">
        <p14:creationId xmlns:p14="http://schemas.microsoft.com/office/powerpoint/2010/main" val="673967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3A37268-D0AB-9F05-6409-383E085A72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Факультет компьютерных наук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F13CF6E-EA63-BA20-C5E6-272A39DCDF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Задача распознавания дефектов в искусственных кристаллах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99FC471-B6FA-DD52-D321-6FC58880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Определение дефекта и методы нахождения дефектов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C354D91F-BC08-7D4E-593F-29EFE64347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Выбор методов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DA3E9E67-5AD0-DECF-337F-97A6627466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78468" y="2224815"/>
            <a:ext cx="5192379" cy="960303"/>
          </a:xfrm>
        </p:spPr>
        <p:txBody>
          <a:bodyPr numCol="1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Дефект: локальное повышение энтропии на изображении.</a:t>
            </a:r>
          </a:p>
        </p:txBody>
      </p:sp>
      <p:sp>
        <p:nvSpPr>
          <p:cNvPr id="8" name="Заголовок 3">
            <a:extLst>
              <a:ext uri="{FF2B5EF4-FFF2-40B4-BE49-F238E27FC236}">
                <a16:creationId xmlns:a16="http://schemas.microsoft.com/office/drawing/2014/main" id="{089521E3-DF93-B9E1-50CE-273FE5D57D49}"/>
              </a:ext>
            </a:extLst>
          </p:cNvPr>
          <p:cNvSpPr txBox="1">
            <a:spLocks/>
          </p:cNvSpPr>
          <p:nvPr/>
        </p:nvSpPr>
        <p:spPr>
          <a:xfrm>
            <a:off x="567022" y="3429000"/>
            <a:ext cx="11057955" cy="77702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chemeClr val="tx1"/>
                </a:solidFill>
                <a:latin typeface="HSE Sans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ru-RU" sz="3200" dirty="0"/>
              <a:t>Методы: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8B432961-F0C9-0124-5968-10715F53513C}"/>
              </a:ext>
            </a:extLst>
          </p:cNvPr>
          <p:cNvSpPr txBox="1">
            <a:spLocks/>
          </p:cNvSpPr>
          <p:nvPr/>
        </p:nvSpPr>
        <p:spPr>
          <a:xfrm>
            <a:off x="585897" y="4206025"/>
            <a:ext cx="11057955" cy="2111398"/>
          </a:xfrm>
          <a:prstGeom prst="rect">
            <a:avLst/>
          </a:prstGeom>
        </p:spPr>
        <p:txBody>
          <a:bodyPr vert="horz" lIns="0" tIns="0" rIns="0" bIns="45720" numCol="2" spcCol="25200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Нейронные сети.</a:t>
            </a:r>
          </a:p>
          <a:p>
            <a:endParaRPr lang="ru-RU" sz="2800" dirty="0"/>
          </a:p>
          <a:p>
            <a:endParaRPr lang="ru-R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Методы аппроксимации локальной производной:</a:t>
            </a:r>
          </a:p>
          <a:p>
            <a:r>
              <a:rPr lang="ru-RU" sz="2800" dirty="0"/>
              <a:t>   операторы </a:t>
            </a:r>
            <a:r>
              <a:rPr lang="ru-RU" sz="2800" dirty="0" err="1"/>
              <a:t>Собеля</a:t>
            </a:r>
            <a:r>
              <a:rPr lang="ru-RU" sz="2800" dirty="0"/>
              <a:t> и </a:t>
            </a:r>
            <a:r>
              <a:rPr lang="ru-RU" sz="2800" dirty="0" err="1"/>
              <a:t>Скарра</a:t>
            </a:r>
            <a:r>
              <a:rPr lang="ru-RU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4970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ECD8B83-2145-ABFA-7C39-60EE46D44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Нейронные сети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E052847-E66B-0AC6-D5C4-4A4BFFB206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8" y="2129406"/>
            <a:ext cx="5439518" cy="3393234"/>
          </a:xfrm>
        </p:spPr>
        <p:txBody>
          <a:bodyPr>
            <a:normAutofit lnSpcReduction="10000"/>
          </a:bodyPr>
          <a:lstStyle/>
          <a:p>
            <a:r>
              <a:rPr lang="ru-RU" sz="2000" dirty="0" err="1"/>
              <a:t>Свёрточная</a:t>
            </a:r>
            <a:r>
              <a:rPr lang="ru-RU" sz="2000" dirty="0"/>
              <a:t> нейронная сеть с параметрами:</a:t>
            </a:r>
          </a:p>
          <a:p>
            <a:r>
              <a:rPr lang="ru-RU" sz="2000" dirty="0"/>
              <a:t>Масштабирующий слой, 2 </a:t>
            </a:r>
            <a:r>
              <a:rPr lang="ru-RU" sz="2000" dirty="0" err="1"/>
              <a:t>свёрточных</a:t>
            </a:r>
            <a:r>
              <a:rPr lang="ru-RU" sz="2000" dirty="0"/>
              <a:t> слоя, скрытый слой и 2 выходных нейрона.</a:t>
            </a:r>
          </a:p>
          <a:p>
            <a:r>
              <a:rPr lang="ru-RU" sz="2000" dirty="0"/>
              <a:t>Формирование </a:t>
            </a:r>
            <a:r>
              <a:rPr lang="ru-RU" sz="2000" dirty="0" err="1"/>
              <a:t>датасета</a:t>
            </a:r>
            <a:r>
              <a:rPr lang="ru-RU" sz="2000" dirty="0"/>
              <a:t>:</a:t>
            </a:r>
          </a:p>
          <a:p>
            <a:r>
              <a:rPr lang="ru-RU" sz="2000" dirty="0"/>
              <a:t>Сегментация изображений на меньшие изображения и их группировка на 2 равные по размеру группы: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содержащие дефекты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не содержащие дефекты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AD769AE-2142-2EE4-7921-C32CFD3F6E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Факультет компьютерных наук</a:t>
            </a:r>
          </a:p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D2A724A8-4281-B13C-5C15-A8977B5BD1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Задача распознавания дефектов в искусственных кристаллах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DB124EE0-1F49-3CA3-0C40-7706731E28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Описание методов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9394B82-D068-9F3C-41BE-79545BB59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458" y="1611420"/>
            <a:ext cx="6154009" cy="4258269"/>
          </a:xfrm>
          <a:prstGeom prst="rect">
            <a:avLst/>
          </a:prstGeom>
        </p:spPr>
      </p:pic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4311FF5C-AEBA-D333-F704-05DCE86CB7FB}"/>
              </a:ext>
            </a:extLst>
          </p:cNvPr>
          <p:cNvSpPr txBox="1">
            <a:spLocks/>
          </p:cNvSpPr>
          <p:nvPr/>
        </p:nvSpPr>
        <p:spPr>
          <a:xfrm>
            <a:off x="1265206" y="5810070"/>
            <a:ext cx="11175447" cy="77702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chemeClr val="tx1"/>
                </a:solidFill>
                <a:latin typeface="HSE Sans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ru-RU" dirty="0"/>
              <a:t>Итог обучения: точность не сдвинулась с 50%, что однозначно случайному угадыванию.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9B593E4F-9EEF-CEE9-6584-EB0D155E6B95}"/>
              </a:ext>
            </a:extLst>
          </p:cNvPr>
          <p:cNvSpPr/>
          <p:nvPr/>
        </p:nvSpPr>
        <p:spPr>
          <a:xfrm>
            <a:off x="960922" y="5810070"/>
            <a:ext cx="10270156" cy="78837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0522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C88BEBA-8C6A-A78D-5913-40F320C89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Операторы </a:t>
            </a:r>
            <a:r>
              <a:rPr lang="ru-RU" sz="2800" dirty="0" err="1"/>
              <a:t>Собеля</a:t>
            </a:r>
            <a:r>
              <a:rPr lang="ru-RU" sz="2800" dirty="0"/>
              <a:t> и </a:t>
            </a:r>
            <a:r>
              <a:rPr lang="ru-RU" sz="2800" dirty="0" err="1"/>
              <a:t>Скарра</a:t>
            </a:r>
            <a:endParaRPr lang="ru-RU" sz="28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90B2904-6628-56FB-83C5-6457AFC30B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2379663"/>
            <a:ext cx="5673995" cy="339323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Аппроксимация дискретной производной вдоль осей на двумерном изображении.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Широко используются в задаче нахождения границ.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В дефектах – локальные минимумы и локальные максимумы, часто чередующиеся.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Применение операторов и отделение экстремумов приводит к следующему изображению: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D7AEEAE-55B0-E3B2-681A-43369A9656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Факультет компьютерных наук</a:t>
            </a:r>
          </a:p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63134567-D6E1-D3D3-3E1E-C950C75BE1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Задача распознавания дефектов в искусственных кристаллах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BB9A0F39-AD76-B8CB-A141-CB5FD1FC16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Описание методов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035BFC5-CC4B-F106-6CFC-12BBEDBC8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544" y="1225296"/>
            <a:ext cx="5343776" cy="53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58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27DE158-072C-782F-6047-EE92DA7EB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</a:t>
            </a:r>
            <a:r>
              <a:rPr lang="ru-RU" dirty="0" err="1"/>
              <a:t>Собеля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Текст 3">
                <a:extLst>
                  <a:ext uri="{FF2B5EF4-FFF2-40B4-BE49-F238E27FC236}">
                    <a16:creationId xmlns:a16="http://schemas.microsoft.com/office/drawing/2014/main" id="{10A42381-A645-EE36-4B77-A64802DCA403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585897" y="2379662"/>
                <a:ext cx="5245561" cy="3937433"/>
              </a:xfrm>
            </p:spPr>
            <p:txBody>
              <a:bodyPr>
                <a:normAutofit/>
              </a:bodyPr>
              <a:lstStyle/>
              <a:p>
                <a:r>
                  <a:rPr lang="ru-RU" sz="1600" dirty="0"/>
                  <a:t>Параметризуемый оператор: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1600" dirty="0"/>
                  <a:t>Размер ядра.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1600" dirty="0"/>
                  <a:t>Оси и порядок производных по данным осям.</a:t>
                </a:r>
              </a:p>
              <a:p>
                <a:r>
                  <a:rPr lang="ru-RU" sz="1600" dirty="0"/>
                  <a:t>Пример оператора размера (3, 3) с производной первой степени по обеим осям: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ru-RU" sz="16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ad>
                              <m:radPr>
                                <m:degHide m:val="on"/>
                                <m:ctrlPr>
                                  <a:rPr lang="ru-RU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e>
                          <m:e>
                            <m:r>
                              <a:rPr lang="ru-RU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ad>
                              <m:radPr>
                                <m:degHide m:val="on"/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e>
                        </m:mr>
                        <m:mr>
                          <m:e>
                            <m:r>
                              <a:rPr lang="ru-RU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ru-RU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ru-RU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ad>
                              <m:radPr>
                                <m:degHide m:val="on"/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e>
                          <m:e>
                            <m:r>
                              <a:rPr lang="ru-RU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ad>
                              <m:radPr>
                                <m:degHide m:val="on"/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e>
                        </m:mr>
                      </m:m>
                    </m:oMath>
                  </m:oMathPara>
                </a14:m>
                <a:endParaRPr lang="ru-RU" sz="1600" dirty="0"/>
              </a:p>
              <a:p>
                <a:r>
                  <a:rPr lang="ru-RU" sz="1600" dirty="0"/>
                  <a:t>С увеличением ядра теряется чувствительность к более локальным минимумам.</a:t>
                </a:r>
              </a:p>
              <a:p>
                <a:r>
                  <a:rPr lang="ru-RU" sz="1600" dirty="0"/>
                  <a:t>С увеличением порядка производных, или изменения осей с (</a:t>
                </a:r>
                <a:r>
                  <a:rPr lang="en-US" sz="1600" dirty="0"/>
                  <a:t>dx=</a:t>
                </a:r>
                <a:r>
                  <a:rPr lang="ru-RU" sz="1600" dirty="0"/>
                  <a:t>1, </a:t>
                </a:r>
                <a:r>
                  <a:rPr lang="en-US" sz="1600" dirty="0" err="1"/>
                  <a:t>dy</a:t>
                </a:r>
                <a:r>
                  <a:rPr lang="en-US" sz="1600" dirty="0"/>
                  <a:t>=</a:t>
                </a:r>
                <a:r>
                  <a:rPr lang="ru-RU" sz="1600" dirty="0"/>
                  <a:t>1)</a:t>
                </a:r>
                <a:r>
                  <a:rPr lang="en-US" sz="1600" dirty="0"/>
                  <a:t> </a:t>
                </a:r>
                <a:r>
                  <a:rPr lang="ru-RU" sz="1600" dirty="0"/>
                  <a:t>либо теряется способность обнаруживать дефекты либо значительно уменьшается.</a:t>
                </a:r>
              </a:p>
            </p:txBody>
          </p:sp>
        </mc:Choice>
        <mc:Fallback>
          <p:sp>
            <p:nvSpPr>
              <p:cNvPr id="4" name="Текст 3">
                <a:extLst>
                  <a:ext uri="{FF2B5EF4-FFF2-40B4-BE49-F238E27FC236}">
                    <a16:creationId xmlns:a16="http://schemas.microsoft.com/office/drawing/2014/main" id="{10A42381-A645-EE36-4B77-A64802DCA4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585897" y="2379662"/>
                <a:ext cx="5245561" cy="3937433"/>
              </a:xfrm>
              <a:blipFill>
                <a:blip r:embed="rId2"/>
                <a:stretch>
                  <a:fillRect l="-2323" t="-1548" r="-1394" b="-1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Текст 4">
            <a:extLst>
              <a:ext uri="{FF2B5EF4-FFF2-40B4-BE49-F238E27FC236}">
                <a16:creationId xmlns:a16="http://schemas.microsoft.com/office/drawing/2014/main" id="{DE142593-5824-4B78-BD22-5E031B52E3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Факультет компьютерных наук</a:t>
            </a:r>
          </a:p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7169717-8829-4B1A-D310-7B3F0E5C8F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Задача распознавания дефектов в искусственных кристаллах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60C9305D-6D1C-7D1B-FFB5-26ACE2A06C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Описание методов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5D31E65-5992-8C94-C730-9ECFACCCE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320" y="1258824"/>
            <a:ext cx="4831080" cy="4831080"/>
          </a:xfrm>
          <a:prstGeom prst="rect">
            <a:avLst/>
          </a:prstGeom>
        </p:spPr>
      </p:pic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00FDA42E-6102-D2CB-E1B6-A8D69C657AD2}"/>
              </a:ext>
            </a:extLst>
          </p:cNvPr>
          <p:cNvSpPr txBox="1">
            <a:spLocks/>
          </p:cNvSpPr>
          <p:nvPr/>
        </p:nvSpPr>
        <p:spPr>
          <a:xfrm>
            <a:off x="6754320" y="6089904"/>
            <a:ext cx="4831080" cy="77702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chemeClr val="tx1"/>
                </a:solidFill>
                <a:latin typeface="HSE Sans" panose="02000000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ru-RU" dirty="0"/>
              <a:t>Оператор </a:t>
            </a:r>
            <a:r>
              <a:rPr lang="ru-RU" dirty="0" err="1"/>
              <a:t>собеля</a:t>
            </a:r>
            <a:r>
              <a:rPr lang="ru-RU" dirty="0"/>
              <a:t> второго порядка</a:t>
            </a:r>
          </a:p>
        </p:txBody>
      </p:sp>
    </p:spTree>
    <p:extLst>
      <p:ext uri="{BB962C8B-B14F-4D97-AF65-F5344CB8AC3E}">
        <p14:creationId xmlns:p14="http://schemas.microsoft.com/office/powerpoint/2010/main" val="1833961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FB7AE734-509A-6E4A-CAF3-2B9FB1F387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Факультет компьютерных наук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DA8BBA5-00F3-01C0-9581-6FDFCED6C5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Задача распознавания дефектов в искусственных кристаллах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B30CF48-D221-A46C-2FDE-C87CAD9E7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Обработка изображения, полученного от оператора </a:t>
            </a:r>
            <a:r>
              <a:rPr lang="ru-RU" dirty="0" err="1"/>
              <a:t>Собеля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1E3E87E-2686-13AF-D6DC-8C2C38F483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Описание методов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B6CA76B-9235-B639-9F7E-234FB39B4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855" y="1836302"/>
            <a:ext cx="4056187" cy="4056187"/>
          </a:xfrm>
          <a:prstGeom prst="rect">
            <a:avLst/>
          </a:prstGeom>
        </p:spPr>
      </p:pic>
      <p:sp>
        <p:nvSpPr>
          <p:cNvPr id="9" name="Текст 3">
            <a:extLst>
              <a:ext uri="{FF2B5EF4-FFF2-40B4-BE49-F238E27FC236}">
                <a16:creationId xmlns:a16="http://schemas.microsoft.com/office/drawing/2014/main" id="{4D2A8985-0AF1-1DCA-00A2-8D7FC436DF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2379662"/>
            <a:ext cx="6006927" cy="3829113"/>
          </a:xfrm>
        </p:spPr>
        <p:txBody>
          <a:bodyPr numCol="1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000" dirty="0"/>
              <a:t>Изображение размывается оператором размера, сопоставимым с размером структурной единицы дефекта – 37 пикселей.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Отбираются значения, большие некоего параметра (в таблице далее </a:t>
            </a:r>
            <a:r>
              <a:rPr lang="en-US" sz="2000" dirty="0"/>
              <a:t>“threshold”)</a:t>
            </a:r>
            <a:endParaRPr lang="ru-RU" sz="2000" dirty="0"/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Значения возводятся в степень (в таблице далее </a:t>
            </a:r>
            <a:r>
              <a:rPr lang="en-US" sz="2000" dirty="0"/>
              <a:t>“power”)</a:t>
            </a:r>
            <a:endParaRPr lang="ru-RU" sz="2000" dirty="0"/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Значения, достаточно отличающиеся от среднего по изображению считаются областями с дефектами.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432C3977-10D9-FB61-607C-0E8FA44D087C}"/>
              </a:ext>
            </a:extLst>
          </p:cNvPr>
          <p:cNvSpPr txBox="1">
            <a:spLocks/>
          </p:cNvSpPr>
          <p:nvPr/>
        </p:nvSpPr>
        <p:spPr>
          <a:xfrm>
            <a:off x="6438948" y="5892489"/>
            <a:ext cx="4875999" cy="464765"/>
          </a:xfrm>
          <a:prstGeom prst="rect">
            <a:avLst/>
          </a:prstGeom>
        </p:spPr>
        <p:txBody>
          <a:bodyPr vert="horz" lIns="0" tIns="0" rIns="0" bIns="45720" numCol="1" spcCol="25200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dirty="0"/>
              <a:t>Размытое 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590199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AAC219D-09F8-9D96-6C94-7D47D667A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5245560" cy="777025"/>
          </a:xfrm>
        </p:spPr>
        <p:txBody>
          <a:bodyPr/>
          <a:lstStyle/>
          <a:p>
            <a:r>
              <a:rPr lang="ru-RU" dirty="0"/>
              <a:t>Наилучшие найденная конфигурация оператора </a:t>
            </a:r>
            <a:r>
              <a:rPr lang="ru-RU" dirty="0" err="1"/>
              <a:t>Собеля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E598EE0-B344-A568-0199-0A7B80B4CE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Факультет компьютерных наук</a:t>
            </a:r>
          </a:p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91B843C-4AB0-0DA4-5087-5671F001C1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Задача распознавания дефектов в искусственных кристаллах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A38FFF4-15AD-B295-4C9C-4466B346E7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Описание методов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CBE6C1B-F8E0-A241-85EC-881F573C1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97" y="2449208"/>
            <a:ext cx="5830895" cy="358670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0EBD86C-91D6-5665-A778-FEA5AF37C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544" y="1447790"/>
            <a:ext cx="5437632" cy="4078224"/>
          </a:xfrm>
          <a:prstGeom prst="rect">
            <a:avLst/>
          </a:prstGeom>
        </p:spPr>
      </p:pic>
      <p:sp>
        <p:nvSpPr>
          <p:cNvPr id="12" name="Текст 3">
            <a:extLst>
              <a:ext uri="{FF2B5EF4-FFF2-40B4-BE49-F238E27FC236}">
                <a16:creationId xmlns:a16="http://schemas.microsoft.com/office/drawing/2014/main" id="{9D269AAE-A79D-BBDC-5FA4-9BD0D4DA149B}"/>
              </a:ext>
            </a:extLst>
          </p:cNvPr>
          <p:cNvSpPr txBox="1">
            <a:spLocks/>
          </p:cNvSpPr>
          <p:nvPr/>
        </p:nvSpPr>
        <p:spPr>
          <a:xfrm>
            <a:off x="6788978" y="5410210"/>
            <a:ext cx="4875999" cy="810063"/>
          </a:xfrm>
          <a:prstGeom prst="rect">
            <a:avLst/>
          </a:prstGeom>
        </p:spPr>
        <p:txBody>
          <a:bodyPr vert="horz" lIns="0" tIns="0" rIns="0" bIns="45720" numCol="1" spcCol="252000" rtlCol="0">
            <a:normAutofit fontScale="925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dirty="0"/>
              <a:t>Распределение логарифма производной на изображении для </a:t>
            </a:r>
            <a:r>
              <a:rPr lang="en-US" sz="2400" dirty="0" err="1"/>
              <a:t>ksize</a:t>
            </a:r>
            <a:r>
              <a:rPr lang="en-US" sz="2400" dirty="0"/>
              <a:t>=15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288720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2102146-0931-C616-0B72-3365D18D7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 </a:t>
            </a:r>
            <a:r>
              <a:rPr lang="ru-RU" dirty="0" err="1"/>
              <a:t>Скарра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97CC837-217A-BF98-7AB2-3DDDFC77F7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2379662"/>
            <a:ext cx="5394279" cy="4066857"/>
          </a:xfrm>
        </p:spPr>
        <p:txBody>
          <a:bodyPr>
            <a:normAutofit/>
          </a:bodyPr>
          <a:lstStyle/>
          <a:p>
            <a:r>
              <a:rPr lang="ru-RU" sz="1800" dirty="0"/>
              <a:t>Он представляет из себя оператор аппроксимации производной, обладающий наилучшей вращательной симметрией.</a:t>
            </a:r>
          </a:p>
          <a:p>
            <a:r>
              <a:rPr lang="ru-RU" sz="1800" dirty="0"/>
              <a:t>Однако, он имеет размер (3, 3) и не обобщается на большие размеры.</a:t>
            </a:r>
          </a:p>
          <a:p>
            <a:r>
              <a:rPr lang="ru-RU" sz="1800" dirty="0"/>
              <a:t>При фиксированных параметрах: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Дает нестабильные результаты с более резким фоном из-за подверженности мелким локальным шумам.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Дает некачественные результаты в другом случае. 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DFB34EA-F1B9-B9F5-8A74-EAEA653F9A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Факультет компьютерных наук</a:t>
            </a:r>
          </a:p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698121B8-9CEA-95F5-DA7A-64F0486F74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Задача распознавания дефектов в искусственных кристаллах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BA76C832-C907-B12D-C661-25CD447FED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Описание методов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C46B9BD-E322-7766-01C8-E0323B852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360" y="1272110"/>
            <a:ext cx="3048000" cy="3005338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60E5E8B-012C-DCC4-F302-909B4C2E757D}"/>
              </a:ext>
            </a:extLst>
          </p:cNvPr>
          <p:cNvSpPr/>
          <p:nvPr/>
        </p:nvSpPr>
        <p:spPr>
          <a:xfrm>
            <a:off x="8741664" y="3227832"/>
            <a:ext cx="996696" cy="1049616"/>
          </a:xfrm>
          <a:prstGeom prst="rect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AFFBD7B-EA04-B5F2-8687-EA488628F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5819" y="3236976"/>
            <a:ext cx="2896004" cy="300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389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8F37144-BC6A-8AFF-F88C-2379E8ED6F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Факультет компьютерных наук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D251079-6599-BA0A-B603-5EDF3BD69E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Задача распознавания дефектов в искусственных кристаллах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463F79D-306C-D0C9-F4BE-2AC74AF54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Разработанная библиотека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A22267D-0772-4F1C-9C6C-7DF527A892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2224135"/>
            <a:ext cx="11057971" cy="4085145"/>
          </a:xfrm>
        </p:spPr>
        <p:txBody>
          <a:bodyPr numCol="1"/>
          <a:lstStyle/>
          <a:p>
            <a:r>
              <a:rPr lang="ru-RU" sz="1600" dirty="0"/>
              <a:t>Разработана библиотека </a:t>
            </a:r>
            <a:r>
              <a:rPr lang="en-US" sz="1600" dirty="0" err="1"/>
              <a:t>crystal_defect_cv</a:t>
            </a:r>
            <a:r>
              <a:rPr lang="ru-RU" sz="1600" dirty="0"/>
              <a:t> (</a:t>
            </a:r>
            <a:r>
              <a:rPr lang="en-US" sz="1600" dirty="0" err="1"/>
              <a:t>cdcv</a:t>
            </a:r>
            <a:r>
              <a:rPr lang="en-US" sz="1600" dirty="0"/>
              <a:t> </a:t>
            </a:r>
            <a:r>
              <a:rPr lang="ru-RU" sz="1600" dirty="0"/>
              <a:t>кратко)</a:t>
            </a:r>
            <a:r>
              <a:rPr lang="en-US" sz="1600" dirty="0"/>
              <a:t>.</a:t>
            </a:r>
          </a:p>
          <a:p>
            <a:r>
              <a:rPr lang="ru-RU" sz="1600" dirty="0"/>
              <a:t>Состоит из пакета, содержащего внешнюю обработку, описанную выше, и оперирует подключаемыми модулями и вложенного пакета </a:t>
            </a:r>
            <a:r>
              <a:rPr lang="en-US" sz="1600" dirty="0" err="1"/>
              <a:t>processing_modules</a:t>
            </a:r>
            <a:r>
              <a:rPr lang="ru-RU" sz="1600" dirty="0"/>
              <a:t>.</a:t>
            </a:r>
          </a:p>
          <a:p>
            <a:r>
              <a:rPr lang="ru-RU" sz="1600" dirty="0"/>
              <a:t>В него можно добавлять новые модули через декоратор. Настройки модулей хранятся в словаре </a:t>
            </a:r>
            <a:r>
              <a:rPr lang="en-US" sz="1600" dirty="0"/>
              <a:t>config.</a:t>
            </a:r>
            <a:endParaRPr lang="ru-RU" sz="1600" dirty="0"/>
          </a:p>
          <a:p>
            <a:r>
              <a:rPr lang="ru-RU" sz="1600" dirty="0"/>
              <a:t>Пользователю доступны следующие функции: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open_png</a:t>
            </a:r>
            <a:r>
              <a:rPr lang="en-US" sz="1600" dirty="0"/>
              <a:t>, </a:t>
            </a:r>
            <a:r>
              <a:rPr lang="en-US" sz="1600" dirty="0" err="1"/>
              <a:t>save_png</a:t>
            </a:r>
            <a:r>
              <a:rPr lang="en-US" sz="1600" dirty="0"/>
              <a:t> </a:t>
            </a:r>
            <a:r>
              <a:rPr lang="ru-RU" sz="1600" dirty="0"/>
              <a:t>для считывания и сохранения размеченного изображения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find_defects_probs</a:t>
            </a:r>
            <a:r>
              <a:rPr lang="en-US" sz="1600" dirty="0"/>
              <a:t>, </a:t>
            </a:r>
            <a:r>
              <a:rPr lang="en-US" sz="1600" dirty="0" err="1"/>
              <a:t>mark_defects</a:t>
            </a:r>
            <a:r>
              <a:rPr lang="en-US" sz="1600" dirty="0"/>
              <a:t> </a:t>
            </a:r>
            <a:r>
              <a:rPr lang="ru-RU" sz="1600" dirty="0"/>
              <a:t>которые соответственно выдают матрицу с предполагаемыми дефектами и размечают их, согласно этой матрице (все ненулевые значения размечаются). Матрица получается поэлементным максимумом выходов всех подключенных модулей, так как пропустить дефект дороже, чем разметить хорошую область.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Также можно получать доступ к модулям отдельно через словарь модулей </a:t>
            </a:r>
            <a:r>
              <a:rPr lang="en-US" sz="1600" dirty="0" err="1"/>
              <a:t>modules_dict</a:t>
            </a:r>
            <a:r>
              <a:rPr lang="en-US" sz="1600" dirty="0"/>
              <a:t>, </a:t>
            </a:r>
            <a:r>
              <a:rPr lang="ru-RU" sz="1600" dirty="0"/>
              <a:t>где хранятся имена функций и сами функции.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И в дополнение функция </a:t>
            </a:r>
            <a:r>
              <a:rPr lang="en-US" sz="1600" dirty="0" err="1"/>
              <a:t>mark_all_in_directory</a:t>
            </a:r>
            <a:r>
              <a:rPr lang="en-US" sz="1600" dirty="0"/>
              <a:t>, </a:t>
            </a:r>
            <a:r>
              <a:rPr lang="ru-RU" sz="1600" dirty="0"/>
              <a:t>которая размечает все изображения в директории. 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C54B089-D548-8790-B792-A447A0B37F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Архитектура и особенности реализации</a:t>
            </a:r>
          </a:p>
        </p:txBody>
      </p:sp>
    </p:spTree>
    <p:extLst>
      <p:ext uri="{BB962C8B-B14F-4D97-AF65-F5344CB8AC3E}">
        <p14:creationId xmlns:p14="http://schemas.microsoft.com/office/powerpoint/2010/main" val="2707129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31FC73D-F801-BC19-9609-D2E96BD64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работы.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EA02AE0-2318-B5B3-B38B-69EB602B21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Разработано приложение, зависящее от библиотек, которые не препятствуют коммерческому использованию на промышленных предприятиях России.</a:t>
            </a:r>
          </a:p>
          <a:p>
            <a:r>
              <a:rPr lang="ru-RU" sz="1800" dirty="0"/>
              <a:t>Размечает 70% всех видимых человеку дефектов, и все выраженные дефекты. (Некоторые видимые являются остатками дефекта на другом слое скана).</a:t>
            </a:r>
          </a:p>
          <a:p>
            <a:r>
              <a:rPr lang="ru-RU" sz="1800" dirty="0"/>
              <a:t>Вывод: аппроксимация локальных производных позволяет находить дефекты на изображениях искусственных сапфиров.</a:t>
            </a:r>
            <a:endParaRPr lang="ru-RU" sz="20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2571F09-C7EC-8FF7-E025-2639600D25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Факультет компьютерных наук</a:t>
            </a:r>
          </a:p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229BCD3-0174-118B-3942-1199D6D569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Задача распознавания дефектов в искусственных кристаллах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B0022C3D-5DE7-E0B5-7FB3-A323BC3567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Результаты и выводы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73F7462-0871-6B5E-5C50-99EE5762B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59892" y="1228118"/>
            <a:ext cx="5245560" cy="524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12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3A79B49-86FE-8231-9866-1C2AF344D3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Факультет компьютерных наук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DF0BB6E-16FC-4F90-4A28-E939D08E16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Задача распознавания дефектов в искусственных кристаллах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CD35D60-8113-AFC5-189A-0B65D5F8F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Использованные источники: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B3FB575-0B2A-05F4-0709-80A2050998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numCol="1"/>
          <a:lstStyle/>
          <a:p>
            <a:r>
              <a:rPr lang="en-US" sz="2000" dirty="0"/>
              <a:t>[1] Popowicz Adam. “Optical identification of crystal defects in CCD matrix”. </a:t>
            </a:r>
            <a:r>
              <a:rPr lang="ru-RU" sz="2000" dirty="0"/>
              <a:t>В: (2013). </a:t>
            </a:r>
            <a:r>
              <a:rPr lang="en-US" sz="2000" dirty="0" err="1"/>
              <a:t>eprint</a:t>
            </a:r>
            <a:r>
              <a:rPr lang="en-US" sz="2000" dirty="0"/>
              <a:t>:</a:t>
            </a:r>
            <a:r>
              <a:rPr lang="ru-RU" sz="2000" dirty="0"/>
              <a:t> </a:t>
            </a:r>
            <a:r>
              <a:rPr lang="en-US" sz="2000" dirty="0"/>
              <a:t>arXiv:1302.6519.</a:t>
            </a:r>
          </a:p>
          <a:p>
            <a:r>
              <a:rPr lang="en-US" sz="2000" dirty="0"/>
              <a:t>[2] S. Yuan, R. </a:t>
            </a:r>
            <a:r>
              <a:rPr lang="en-US" sz="2000" dirty="0" err="1"/>
              <a:t>Rold´an</a:t>
            </a:r>
            <a:r>
              <a:rPr lang="en-US" sz="2000" dirty="0"/>
              <a:t>, M. I. </a:t>
            </a:r>
            <a:r>
              <a:rPr lang="en-US" sz="2000" dirty="0" err="1"/>
              <a:t>Katsnelson</a:t>
            </a:r>
            <a:r>
              <a:rPr lang="en-US" sz="2000" dirty="0"/>
              <a:t> </a:t>
            </a:r>
            <a:r>
              <a:rPr lang="ru-RU" sz="2000" dirty="0"/>
              <a:t>и </a:t>
            </a:r>
            <a:r>
              <a:rPr lang="en-US" sz="2000" dirty="0"/>
              <a:t>F. Guinea. “Effect of Point Defects on the Optical and</a:t>
            </a:r>
            <a:r>
              <a:rPr lang="ru-RU" sz="2000" dirty="0"/>
              <a:t> </a:t>
            </a:r>
            <a:r>
              <a:rPr lang="en-US" sz="2000" dirty="0"/>
              <a:t>Transport Properties of MoS2 and WS2”. </a:t>
            </a:r>
            <a:r>
              <a:rPr lang="ru-RU" sz="2000" dirty="0"/>
              <a:t>В: (2014). </a:t>
            </a:r>
            <a:r>
              <a:rPr lang="en-US" sz="2000" dirty="0" err="1"/>
              <a:t>doi</a:t>
            </a:r>
            <a:r>
              <a:rPr lang="en-US" sz="2000" dirty="0"/>
              <a:t>: 10.1103/PhysRevB.90.041402.</a:t>
            </a:r>
            <a:r>
              <a:rPr lang="ru-RU" sz="2000" dirty="0"/>
              <a:t> </a:t>
            </a:r>
            <a:r>
              <a:rPr lang="en-US" sz="2000" dirty="0" err="1"/>
              <a:t>eprint</a:t>
            </a:r>
            <a:r>
              <a:rPr lang="en-US" sz="2000" dirty="0"/>
              <a:t>: arXiv:1404.1934.</a:t>
            </a:r>
          </a:p>
          <a:p>
            <a:r>
              <a:rPr lang="en-US" sz="2000" dirty="0"/>
              <a:t>[3] </a:t>
            </a:r>
            <a:r>
              <a:rPr lang="ru-RU" sz="2000" dirty="0"/>
              <a:t>Е.Г. </a:t>
            </a:r>
            <a:r>
              <a:rPr lang="ru-RU" sz="2000" dirty="0" err="1"/>
              <a:t>Базулин</a:t>
            </a:r>
            <a:r>
              <a:rPr lang="ru-RU" sz="2000" dirty="0"/>
              <a:t>. “ПРИМЕНЕНИЕ МЕТОДА РАСПОЗНАВАНИЯ СО СЖАТИЕМ ДЛЯ ДОСТИЖЕНИЯ СВЕРХРАЗРЕШЕНИЯ ЭХОСИГНАЛОВ”. В: Дефектоскопия 5 (2022), с. 24—36. </a:t>
            </a:r>
            <a:r>
              <a:rPr lang="en-US" sz="2000" dirty="0" err="1"/>
              <a:t>issn</a:t>
            </a:r>
            <a:r>
              <a:rPr lang="en-US" sz="2000" dirty="0"/>
              <a:t>: 0130-3082. </a:t>
            </a:r>
            <a:r>
              <a:rPr lang="en-US" sz="2000" dirty="0" err="1"/>
              <a:t>doi</a:t>
            </a:r>
            <a:r>
              <a:rPr lang="en-US" sz="2000" dirty="0"/>
              <a:t>: 10.31857/S0130308222050037</a:t>
            </a:r>
            <a:endParaRPr lang="ru-RU" sz="20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2F93889-8512-C546-E8EF-588EE80DC04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Список использованных источников</a:t>
            </a:r>
          </a:p>
        </p:txBody>
      </p:sp>
    </p:spTree>
    <p:extLst>
      <p:ext uri="{BB962C8B-B14F-4D97-AF65-F5344CB8AC3E}">
        <p14:creationId xmlns:p14="http://schemas.microsoft.com/office/powerpoint/2010/main" val="3391488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BF51E0D-93A1-52BE-7353-01141B28F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476666"/>
            <a:ext cx="5245560" cy="777025"/>
          </a:xfrm>
        </p:spPr>
        <p:txBody>
          <a:bodyPr/>
          <a:lstStyle/>
          <a:p>
            <a:r>
              <a:rPr lang="ru-RU" dirty="0"/>
              <a:t>Искусственные кристаллы в электронной промышленности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498DFC-77ED-8E6A-D636-50BFAE9598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6382" y="2773528"/>
            <a:ext cx="5245561" cy="339323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Выращенные синтетические сапфиры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Оптика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Электроника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Дефекты в кристаллах и их последствия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Компьютерное зрение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Аппроксимация производных</a:t>
            </a:r>
          </a:p>
          <a:p>
            <a:endParaRPr lang="ru-RU" sz="2400" dirty="0"/>
          </a:p>
          <a:p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0A311A3-809D-B484-569C-E69BC8BDF1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Факультет компьютерных наук</a:t>
            </a:r>
          </a:p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E6FBA48-B430-0875-230F-4BEC8212EA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Задача распознавания дефектов в искусственных кристаллах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0C36DEC6-4837-7D7B-9158-F77E9D2603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Предметная область.</a:t>
            </a:r>
          </a:p>
        </p:txBody>
      </p:sp>
      <p:pic>
        <p:nvPicPr>
          <p:cNvPr id="1026" name="Picture 2" descr="Российский производитель выращивает искусственные сапфиры для смартфонов, планшетов и умных часов">
            <a:extLst>
              <a:ext uri="{FF2B5EF4-FFF2-40B4-BE49-F238E27FC236}">
                <a16:creationId xmlns:a16="http://schemas.microsoft.com/office/drawing/2014/main" id="{F1AFD83A-64DC-B55D-AF98-72920C934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542" y="1751798"/>
            <a:ext cx="5370414" cy="363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335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>
            <a:extLst>
              <a:ext uri="{FF2B5EF4-FFF2-40B4-BE49-F238E27FC236}">
                <a16:creationId xmlns:a16="http://schemas.microsoft.com/office/drawing/2014/main" id="{8D502451-C74D-6D42-B268-3324B9B4208B}"/>
              </a:ext>
            </a:extLst>
          </p:cNvPr>
          <p:cNvSpPr txBox="1">
            <a:spLocks/>
          </p:cNvSpPr>
          <p:nvPr/>
        </p:nvSpPr>
        <p:spPr>
          <a:xfrm>
            <a:off x="3034377" y="3040487"/>
            <a:ext cx="6123246" cy="777025"/>
          </a:xfrm>
          <a:prstGeom prst="rect">
            <a:avLst/>
          </a:prstGeom>
        </p:spPr>
        <p:txBody>
          <a:bodyPr/>
          <a:lstStyle>
            <a:defPPr>
              <a:defRPr lang="en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48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973043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4EA39115-F14B-F163-6C49-A94D20362D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Факультет компьютерных наук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CF9D374-F09F-AE1F-D340-A80B869070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Задача распознавания дефектов в искусственных кристаллах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B68497A-0420-A86D-39EE-C74559C43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 автоматического обнаружения дефектов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D64F31FC-28F7-04FA-BF51-B3A4F64A4C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Актуальность работы.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FCE32A18-D03F-BC78-2D70-E58689FF3C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86919" y="2082628"/>
            <a:ext cx="4476991" cy="3393234"/>
          </a:xfrm>
        </p:spPr>
        <p:txBody>
          <a:bodyPr numCol="1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Используется в электронной промышленности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Бесцветный и высокочистый для оптики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Второй по твердости после алмаза</a:t>
            </a:r>
          </a:p>
          <a:p>
            <a:endParaRPr lang="ru-RU" sz="2400" dirty="0"/>
          </a:p>
          <a:p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67EFD1B4-C8E7-7709-369C-36EAB0A13DDB}"/>
              </a:ext>
            </a:extLst>
          </p:cNvPr>
          <p:cNvSpPr txBox="1">
            <a:spLocks/>
          </p:cNvSpPr>
          <p:nvPr/>
        </p:nvSpPr>
        <p:spPr>
          <a:xfrm>
            <a:off x="809238" y="2082628"/>
            <a:ext cx="5245561" cy="2833644"/>
          </a:xfrm>
          <a:prstGeom prst="rect">
            <a:avLst/>
          </a:prstGeom>
        </p:spPr>
        <p:txBody>
          <a:bodyPr vert="horz" lIns="0" tIns="0" rIns="0" bIns="45720" numCol="1" spcCol="25200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Россия – лидер в выращивании синтетических сапфиров.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«Монокристалл» – крупнейший мировой производитель сапфира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Лучшие характеристики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33% доля на рынке сапфиров для </a:t>
            </a:r>
            <a:r>
              <a:rPr lang="en-US" sz="2400" dirty="0"/>
              <a:t>LED</a:t>
            </a:r>
            <a:endParaRPr lang="ru-RU" sz="2400" dirty="0"/>
          </a:p>
          <a:p>
            <a:endParaRPr lang="ru-RU" sz="2400" dirty="0"/>
          </a:p>
          <a:p>
            <a:endParaRPr lang="ru-RU" sz="2400" dirty="0"/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DC53EBB7-B287-CD8B-A750-3F57971468F4}"/>
              </a:ext>
            </a:extLst>
          </p:cNvPr>
          <p:cNvSpPr txBox="1">
            <a:spLocks/>
          </p:cNvSpPr>
          <p:nvPr/>
        </p:nvSpPr>
        <p:spPr>
          <a:xfrm>
            <a:off x="809238" y="5441178"/>
            <a:ext cx="11057955" cy="2833644"/>
          </a:xfrm>
          <a:prstGeom prst="rect">
            <a:avLst/>
          </a:prstGeom>
        </p:spPr>
        <p:txBody>
          <a:bodyPr vert="horz" lIns="0" tIns="0" rIns="0" bIns="45720" numCol="1" spcCol="25200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/>
              <a:t>НО: Подвержен дефектам при выращивании, которые снижают характеристики.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96F3C273-9353-D670-0C4F-74A3998E3672}"/>
              </a:ext>
            </a:extLst>
          </p:cNvPr>
          <p:cNvSpPr/>
          <p:nvPr/>
        </p:nvSpPr>
        <p:spPr>
          <a:xfrm>
            <a:off x="712269" y="5441178"/>
            <a:ext cx="10670493" cy="39173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012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557CA5A-B151-7C66-83AF-CAE8F7614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5245560" cy="1074029"/>
          </a:xfrm>
        </p:spPr>
        <p:txBody>
          <a:bodyPr>
            <a:normAutofit fontScale="90000"/>
          </a:bodyPr>
          <a:lstStyle/>
          <a:p>
            <a:r>
              <a:rPr lang="ru-RU" dirty="0"/>
              <a:t>Цель: разработать программный продукт, размечающий дефекты на изображении кристалла.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9CC64F1-C657-2304-D697-EE4B0FAFCA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Факультет компьютерных наук</a:t>
            </a:r>
          </a:p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F0A12CE-EC35-E023-EDF6-BBEEC086A1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Задача распознавания дефектов в искусственных кристаллах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AE30EA3D-DF7B-DAE4-F79D-B9C148F90C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Цель и задачи работы</a:t>
            </a:r>
          </a:p>
        </p:txBody>
      </p:sp>
      <p:sp>
        <p:nvSpPr>
          <p:cNvPr id="8" name="Заголовок 2">
            <a:extLst>
              <a:ext uri="{FF2B5EF4-FFF2-40B4-BE49-F238E27FC236}">
                <a16:creationId xmlns:a16="http://schemas.microsoft.com/office/drawing/2014/main" id="{C7014F66-F90C-6285-A52E-0664007F7552}"/>
              </a:ext>
            </a:extLst>
          </p:cNvPr>
          <p:cNvSpPr txBox="1">
            <a:spLocks/>
          </p:cNvSpPr>
          <p:nvPr/>
        </p:nvSpPr>
        <p:spPr>
          <a:xfrm>
            <a:off x="585898" y="2630093"/>
            <a:ext cx="5245560" cy="3481949"/>
          </a:xfrm>
          <a:prstGeom prst="rect">
            <a:avLst/>
          </a:prstGeom>
        </p:spPr>
        <p:txBody>
          <a:bodyPr vert="horz" lIns="0" tIns="0" rIns="0" bIns="0" rtlCol="0" anchor="t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chemeClr val="tx1"/>
                </a:solidFill>
                <a:latin typeface="HSE Sans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ru-RU" dirty="0"/>
              <a:t>Задачи: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Определение дефекта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Фильтрация шума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Разработка методов детекции дефектов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Построение библиотеки, решающей задачу с использованием различных методов.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5389640-D650-25DA-BD08-41D764D47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604" y="1447790"/>
            <a:ext cx="5004335" cy="500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87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88108496-1A40-977A-2B35-9E6F4B75C2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Факультет компьютерных наук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E118A80-1E1C-1CA4-6975-943F3B8D2C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Задача распознавания дефектов в искусственных кристаллах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Текст 3">
                <a:extLst>
                  <a:ext uri="{FF2B5EF4-FFF2-40B4-BE49-F238E27FC236}">
                    <a16:creationId xmlns:a16="http://schemas.microsoft.com/office/drawing/2014/main" id="{D095B4F9-DDEA-F45B-8E3B-D61F4D7265A3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336884" y="2379663"/>
                <a:ext cx="5759116" cy="2803586"/>
              </a:xfrm>
            </p:spPr>
            <p:txBody>
              <a:bodyPr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2800" dirty="0"/>
                  <a:t>Анализ плотности состояний в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𝑀𝑜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800" dirty="0"/>
                  <a:t> специальными сканерами</a:t>
                </a:r>
                <a:r>
                  <a:rPr lang="en-US" sz="2800" dirty="0"/>
                  <a:t>.</a:t>
                </a:r>
                <a:r>
                  <a:rPr lang="ru-RU" sz="2800" dirty="0"/>
                  <a:t> (статья </a:t>
                </a:r>
                <a:r>
                  <a:rPr lang="en-US" sz="2800" dirty="0"/>
                  <a:t>[2])</a:t>
                </a:r>
                <a:endParaRPr lang="ru-RU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2800" dirty="0"/>
                  <a:t>Исследование </a:t>
                </a:r>
                <a:r>
                  <a:rPr lang="en-US" sz="2800" dirty="0"/>
                  <a:t>CCD </a:t>
                </a:r>
                <a:r>
                  <a:rPr lang="ru-RU" sz="2800" dirty="0"/>
                  <a:t>матриц оптическими методами для нахождения дефектами.</a:t>
                </a:r>
                <a:r>
                  <a:rPr lang="en-US" sz="2800" dirty="0"/>
                  <a:t> </a:t>
                </a:r>
                <a:r>
                  <a:rPr lang="ru-RU" sz="2800" dirty="0"/>
                  <a:t>(статья</a:t>
                </a:r>
                <a:r>
                  <a:rPr lang="en-US" sz="2800" dirty="0"/>
                  <a:t> [1])</a:t>
                </a:r>
                <a:r>
                  <a:rPr lang="ru-RU" sz="2800" dirty="0"/>
                  <a:t> </a:t>
                </a:r>
              </a:p>
            </p:txBody>
          </p:sp>
        </mc:Choice>
        <mc:Fallback>
          <p:sp>
            <p:nvSpPr>
              <p:cNvPr id="4" name="Текст 3">
                <a:extLst>
                  <a:ext uri="{FF2B5EF4-FFF2-40B4-BE49-F238E27FC236}">
                    <a16:creationId xmlns:a16="http://schemas.microsoft.com/office/drawing/2014/main" id="{D095B4F9-DDEA-F45B-8E3B-D61F4D7265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336884" y="2379663"/>
                <a:ext cx="5759116" cy="2803586"/>
              </a:xfrm>
              <a:blipFill>
                <a:blip r:embed="rId2"/>
                <a:stretch>
                  <a:fillRect l="-3492" t="-3696" r="-2751" b="-36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Текст 6">
            <a:extLst>
              <a:ext uri="{FF2B5EF4-FFF2-40B4-BE49-F238E27FC236}">
                <a16:creationId xmlns:a16="http://schemas.microsoft.com/office/drawing/2014/main" id="{DA466E46-F94B-254A-BDBF-B22FF0C8AD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Анализ существующих работ на тему</a:t>
            </a:r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18B08759-B922-65AA-C53A-F80DE5CE1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Существующие подходы к нахождению дефектов в искусственных кристаллах.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CB34AB9-2C1B-C145-C9EF-F36F0C8DC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441" y="2224815"/>
            <a:ext cx="46767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66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49163706-69D5-AF8E-A0F9-A5167531B9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Факультет компьютерных наук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F8622F-3B27-6E90-DBA1-581FB8ACF2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Задача распознавания дефектов в искусственных кристаллах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A7BD2AB-F509-38C4-B52B-98BE7F2E56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9892" y="6107382"/>
            <a:ext cx="4875999" cy="464765"/>
          </a:xfrm>
        </p:spPr>
        <p:txBody>
          <a:bodyPr>
            <a:normAutofit/>
          </a:bodyPr>
          <a:lstStyle/>
          <a:p>
            <a:pPr algn="ctr"/>
            <a:r>
              <a:rPr lang="ru-RU" sz="2400" dirty="0"/>
              <a:t>Пример изображения кристалла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125AE9F-D828-65A1-AFF4-9FAC31B3D0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Выбор методов</a:t>
            </a:r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27D88667-1F65-518C-4DAD-29CB8B38C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733" y="1117323"/>
            <a:ext cx="5673267" cy="41592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800" dirty="0"/>
              <a:t>Исследование</a:t>
            </a:r>
            <a:r>
              <a:rPr lang="ru-RU" dirty="0"/>
              <a:t> </a:t>
            </a:r>
            <a:r>
              <a:rPr lang="ru-RU" sz="2800" dirty="0"/>
              <a:t>кристалла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4D582AB-9A36-E852-9F11-2C4F6F2CF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59892" y="1231383"/>
            <a:ext cx="4875999" cy="4875999"/>
          </a:xfrm>
          <a:prstGeom prst="rect">
            <a:avLst/>
          </a:prstGeom>
        </p:spPr>
      </p:pic>
      <p:sp>
        <p:nvSpPr>
          <p:cNvPr id="12" name="Заголовок 7">
            <a:extLst>
              <a:ext uri="{FF2B5EF4-FFF2-40B4-BE49-F238E27FC236}">
                <a16:creationId xmlns:a16="http://schemas.microsoft.com/office/drawing/2014/main" id="{63CBFC3B-2A57-C0A6-CCD3-E5FA0B27CEF3}"/>
              </a:ext>
            </a:extLst>
          </p:cNvPr>
          <p:cNvSpPr txBox="1">
            <a:spLocks/>
          </p:cNvSpPr>
          <p:nvPr/>
        </p:nvSpPr>
        <p:spPr>
          <a:xfrm>
            <a:off x="585897" y="1719438"/>
            <a:ext cx="5346212" cy="2887392"/>
          </a:xfrm>
          <a:prstGeom prst="rect">
            <a:avLst/>
          </a:prstGeom>
        </p:spPr>
        <p:txBody>
          <a:bodyPr vert="horz" lIns="0" tIns="0" rIns="0" bIns="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chemeClr val="tx1"/>
                </a:solidFill>
                <a:latin typeface="HSE Sans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ru-RU" dirty="0"/>
              <a:t>Изображение кристалла получено оптическим сканером.</a:t>
            </a:r>
            <a:endParaRPr lang="en-US" dirty="0"/>
          </a:p>
          <a:p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Шум:</a:t>
            </a:r>
          </a:p>
          <a:p>
            <a:r>
              <a:rPr lang="ru-RU" dirty="0"/>
              <a:t>Интерференционный.</a:t>
            </a:r>
          </a:p>
          <a:p>
            <a:r>
              <a:rPr lang="ru-RU" dirty="0"/>
              <a:t>Обыкновенный.</a:t>
            </a:r>
            <a:endParaRPr lang="en-US" dirty="0"/>
          </a:p>
          <a:p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Дефекты:</a:t>
            </a:r>
          </a:p>
          <a:p>
            <a:r>
              <a:rPr lang="ru-RU" dirty="0"/>
              <a:t>От 30 до 100 пикселей (</a:t>
            </a:r>
            <a:r>
              <a:rPr lang="en-US" dirty="0"/>
              <a:t>a</a:t>
            </a:r>
            <a:r>
              <a:rPr lang="ru-RU" dirty="0"/>
              <a:t>, </a:t>
            </a:r>
            <a:r>
              <a:rPr lang="en-US" dirty="0"/>
              <a:t>b</a:t>
            </a:r>
            <a:r>
              <a:rPr lang="ru-RU" dirty="0"/>
              <a:t>).</a:t>
            </a:r>
          </a:p>
          <a:p>
            <a:r>
              <a:rPr lang="ru-RU" dirty="0"/>
              <a:t>С границей толщиной в 12 пикселей</a:t>
            </a:r>
            <a:r>
              <a:rPr lang="en-US" dirty="0"/>
              <a:t> (c)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251ED42-4289-09D8-C65A-A01998FA3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12" y="4534636"/>
            <a:ext cx="5567803" cy="1572746"/>
          </a:xfrm>
          <a:prstGeom prst="rect">
            <a:avLst/>
          </a:prstGeom>
        </p:spPr>
      </p:pic>
      <p:sp>
        <p:nvSpPr>
          <p:cNvPr id="17" name="Текст 3">
            <a:extLst>
              <a:ext uri="{FF2B5EF4-FFF2-40B4-BE49-F238E27FC236}">
                <a16:creationId xmlns:a16="http://schemas.microsoft.com/office/drawing/2014/main" id="{2D09C0FE-D7E4-93A0-B0A0-203553531167}"/>
              </a:ext>
            </a:extLst>
          </p:cNvPr>
          <p:cNvSpPr txBox="1">
            <a:spLocks/>
          </p:cNvSpPr>
          <p:nvPr/>
        </p:nvSpPr>
        <p:spPr>
          <a:xfrm>
            <a:off x="422733" y="6076897"/>
            <a:ext cx="2320467" cy="464765"/>
          </a:xfrm>
          <a:prstGeom prst="rect">
            <a:avLst/>
          </a:prstGeom>
        </p:spPr>
        <p:txBody>
          <a:bodyPr vert="horz" lIns="0" tIns="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(a)</a:t>
            </a:r>
            <a:endParaRPr lang="ru-RU" sz="2400" dirty="0"/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A71392CA-1142-2A95-DE48-08B1B18FEF25}"/>
              </a:ext>
            </a:extLst>
          </p:cNvPr>
          <p:cNvSpPr txBox="1">
            <a:spLocks/>
          </p:cNvSpPr>
          <p:nvPr/>
        </p:nvSpPr>
        <p:spPr>
          <a:xfrm>
            <a:off x="3045514" y="6107382"/>
            <a:ext cx="1151102" cy="582176"/>
          </a:xfrm>
          <a:prstGeom prst="rect">
            <a:avLst/>
          </a:prstGeom>
        </p:spPr>
        <p:txBody>
          <a:bodyPr vert="horz" lIns="0" tIns="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(b)</a:t>
            </a:r>
            <a:endParaRPr lang="ru-RU" sz="2400"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DBDF65F3-B2D5-3F9F-BE22-AA3769F07271}"/>
              </a:ext>
            </a:extLst>
          </p:cNvPr>
          <p:cNvSpPr txBox="1">
            <a:spLocks/>
          </p:cNvSpPr>
          <p:nvPr/>
        </p:nvSpPr>
        <p:spPr>
          <a:xfrm>
            <a:off x="4524399" y="6076897"/>
            <a:ext cx="1151102" cy="582176"/>
          </a:xfrm>
          <a:prstGeom prst="rect">
            <a:avLst/>
          </a:prstGeom>
        </p:spPr>
        <p:txBody>
          <a:bodyPr vert="horz" lIns="0" tIns="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(c)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186071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D04A93C-E081-5CBD-7CBC-3EF824F14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548" y="1245359"/>
            <a:ext cx="5245560" cy="777025"/>
          </a:xfrm>
        </p:spPr>
        <p:txBody>
          <a:bodyPr/>
          <a:lstStyle/>
          <a:p>
            <a:pPr algn="ctr"/>
            <a:r>
              <a:rPr lang="ru-RU" sz="3600" dirty="0"/>
              <a:t>Обработка</a:t>
            </a:r>
            <a:r>
              <a:rPr lang="ru-RU" dirty="0"/>
              <a:t> </a:t>
            </a:r>
            <a:r>
              <a:rPr lang="ru-RU" sz="3600" dirty="0"/>
              <a:t>шума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FF143F4-4604-25F1-F84A-1F0EE00E3B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6548" y="2193051"/>
            <a:ext cx="5245561" cy="3393234"/>
          </a:xfrm>
        </p:spPr>
        <p:txBody>
          <a:bodyPr>
            <a:normAutofit/>
          </a:bodyPr>
          <a:lstStyle/>
          <a:p>
            <a:r>
              <a:rPr lang="ru-RU" sz="2400" dirty="0"/>
              <a:t>Обыкновенный шум: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Обыкновенный </a:t>
            </a:r>
            <a:r>
              <a:rPr lang="ru-RU" sz="2400" dirty="0" err="1"/>
              <a:t>непереодичный</a:t>
            </a:r>
            <a:r>
              <a:rPr lang="ru-RU" sz="2400" dirty="0"/>
              <a:t> шум на изображении.</a:t>
            </a:r>
          </a:p>
          <a:p>
            <a:endParaRPr lang="ru-RU" sz="2400" dirty="0"/>
          </a:p>
          <a:p>
            <a:r>
              <a:rPr lang="ru-RU" sz="2400" dirty="0"/>
              <a:t>Волновой интерференционный шум: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Преобразование Фурье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Строение фона</a:t>
            </a:r>
          </a:p>
          <a:p>
            <a:endParaRPr lang="ru-RU" sz="24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CBBFA34-F9D0-4C47-1953-8EBB7DDDDF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Факультет компьютерных наук</a:t>
            </a:r>
          </a:p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9E263702-7171-FD6C-27EA-C315A573BF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Задача распознавания дефектов в искусственных кристаллах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5D960EE7-8FE7-757C-1251-324A35E011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Выбор методов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980206B-7649-0E1F-801F-7D18B577E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892" y="1341913"/>
            <a:ext cx="5119046" cy="509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64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нимок экрана, шаблон, Красочность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19DA04D2-997A-1953-F982-A1D981C4F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981" y="2228193"/>
            <a:ext cx="3686832" cy="3980102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кань&#10;&#10;Автоматически созданное описание со средним доверительным уровнем">
            <a:extLst>
              <a:ext uri="{FF2B5EF4-FFF2-40B4-BE49-F238E27FC236}">
                <a16:creationId xmlns:a16="http://schemas.microsoft.com/office/drawing/2014/main" id="{93C74BAA-0C1E-7B16-9661-A52DC467F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17" y="1648351"/>
            <a:ext cx="5166954" cy="4971236"/>
          </a:xfrm>
          <a:prstGeom prst="rect">
            <a:avLst/>
          </a:prstGeom>
        </p:spPr>
      </p:pic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4A326D1B-3C6C-144F-4492-B71BB9A498FA}"/>
              </a:ext>
            </a:extLst>
          </p:cNvPr>
          <p:cNvSpPr txBox="1">
            <a:spLocks/>
          </p:cNvSpPr>
          <p:nvPr/>
        </p:nvSpPr>
        <p:spPr>
          <a:xfrm>
            <a:off x="537772" y="401682"/>
            <a:ext cx="11426430" cy="7770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Фоновый волновой интерференционный шум: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1946EC-8D16-C52C-2572-7F4D43056128}"/>
                  </a:ext>
                </a:extLst>
              </p:cNvPr>
              <p:cNvSpPr txBox="1"/>
              <p:nvPr/>
            </p:nvSpPr>
            <p:spPr>
              <a:xfrm>
                <a:off x="4548361" y="1178707"/>
                <a:ext cx="32342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1000" dirty="0">
                  <a:latin typeface="HSE Sans" panose="02000000000000000000" pitchFamily="2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1946EC-8D16-C52C-2572-7F4D43056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361" y="1178707"/>
                <a:ext cx="323421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3444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52BDF91-19D6-BACB-9B74-27C1DD3F0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180" y="1085103"/>
            <a:ext cx="4135066" cy="1056147"/>
          </a:xfrm>
        </p:spPr>
        <p:txBody>
          <a:bodyPr>
            <a:normAutofit/>
          </a:bodyPr>
          <a:lstStyle/>
          <a:p>
            <a:r>
              <a:rPr lang="ru-RU" sz="4000" dirty="0"/>
              <a:t>Неприменимость: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BC2A52C-2844-BBBE-6A19-60743FDFC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Факультет компьютерных наук</a:t>
            </a:r>
          </a:p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0CD0FF5C-7DE4-E676-A925-1DF4BDC8D0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Задача распознавания дефектов в искусственных кристаллах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A0037D79-AC99-3FD0-EC8E-34F1EAFDB0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Выбор методов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8BCBE1E-6CFE-3AB4-758D-30A32A534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056" y="1715244"/>
            <a:ext cx="4594036" cy="4594036"/>
          </a:xfrm>
          <a:prstGeom prst="rect">
            <a:avLst/>
          </a:prstGeom>
        </p:spPr>
      </p:pic>
      <p:sp>
        <p:nvSpPr>
          <p:cNvPr id="11" name="Текст 3">
            <a:extLst>
              <a:ext uri="{FF2B5EF4-FFF2-40B4-BE49-F238E27FC236}">
                <a16:creationId xmlns:a16="http://schemas.microsoft.com/office/drawing/2014/main" id="{6F5AB4C2-3D76-7A22-9E70-84982510DB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0590" y="2353785"/>
            <a:ext cx="5245561" cy="339323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Структурные дефекты кристаллов, помимо точечных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Изменение внешних характеристик сканируемого кристалла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Сложное строение измерительного прибора</a:t>
            </a:r>
          </a:p>
        </p:txBody>
      </p:sp>
    </p:spTree>
    <p:extLst>
      <p:ext uri="{BB962C8B-B14F-4D97-AF65-F5344CB8AC3E}">
        <p14:creationId xmlns:p14="http://schemas.microsoft.com/office/powerpoint/2010/main" val="191402539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Пользовательские 1">
      <a:dk1>
        <a:srgbClr val="0F2C68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000" dirty="0">
            <a:latin typeface="HSE Sans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Тема1" id="{CC8FA8B8-987B-4EA9-85FF-E2A865303669}" vid="{615DBFFE-A5D7-488B-A0A2-2027B9E031B3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</Template>
  <TotalTime>370</TotalTime>
  <Words>1190</Words>
  <Application>Microsoft Office PowerPoint</Application>
  <PresentationFormat>Широкоэкранный</PresentationFormat>
  <Paragraphs>177</Paragraphs>
  <Slides>20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HSE Sans</vt:lpstr>
      <vt:lpstr>Тема1</vt:lpstr>
      <vt:lpstr>Задача распознавания дефектов в искусственных кристаллах, выращенных для электронной промышленности </vt:lpstr>
      <vt:lpstr>Искусственные кристаллы в электронной промышленности</vt:lpstr>
      <vt:lpstr>Актуальность автоматического обнаружения дефектов</vt:lpstr>
      <vt:lpstr>Цель: разработать программный продукт, размечающий дефекты на изображении кристалла.</vt:lpstr>
      <vt:lpstr>Существующие подходы к нахождению дефектов в искусственных кристаллах.</vt:lpstr>
      <vt:lpstr>Исследование кристалла</vt:lpstr>
      <vt:lpstr>Обработка шума</vt:lpstr>
      <vt:lpstr>Презентация PowerPoint</vt:lpstr>
      <vt:lpstr>Неприменимость:</vt:lpstr>
      <vt:lpstr>Определение дефекта и методы нахождения дефектов</vt:lpstr>
      <vt:lpstr>Нейронные сети</vt:lpstr>
      <vt:lpstr>Операторы Собеля и Скарра</vt:lpstr>
      <vt:lpstr>Оператор Собеля</vt:lpstr>
      <vt:lpstr>Обработка изображения, полученного от оператора Собеля</vt:lpstr>
      <vt:lpstr>Наилучшие найденная конфигурация оператора Собеля</vt:lpstr>
      <vt:lpstr>Оператор Скарра</vt:lpstr>
      <vt:lpstr>Разработанная библиотека</vt:lpstr>
      <vt:lpstr>Результаты работы.</vt:lpstr>
      <vt:lpstr>Использованные источники: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распознавания дефектов в искусственных кристаллах, выращенных для электронной промышленности </dc:title>
  <dc:creator>Карлинский Георгий Евгеньевич</dc:creator>
  <cp:lastModifiedBy>Карлинский Георгий Евгеньевич</cp:lastModifiedBy>
  <cp:revision>1</cp:revision>
  <dcterms:created xsi:type="dcterms:W3CDTF">2023-05-31T14:31:52Z</dcterms:created>
  <dcterms:modified xsi:type="dcterms:W3CDTF">2023-05-31T20:42:29Z</dcterms:modified>
</cp:coreProperties>
</file>